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5" r:id="rId4"/>
    <p:sldMasterId id="2147483696" r:id="rId5"/>
    <p:sldMasterId id="2147483697" r:id="rId6"/>
    <p:sldMasterId id="2147483698" r:id="rId7"/>
    <p:sldMasterId id="2147483699" r:id="rId8"/>
    <p:sldMasterId id="214748370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Lst>
  <p:sldSz cy="6858000" cx="9144000"/>
  <p:notesSz cx="6858000" cy="9144000"/>
  <p:embeddedFontLst>
    <p:embeddedFont>
      <p:font typeface="Tahoma"/>
      <p:regular r:id="rId60"/>
      <p:bold r:id="rId61"/>
    </p:embeddedFont>
    <p:embeddedFont>
      <p:font typeface="Arial Black"/>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ArialBlack-regular.fntdata"/><Relationship Id="rId61" Type="http://schemas.openxmlformats.org/officeDocument/2006/relationships/font" Target="fonts/Tahoma-bold.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Tahoma-regular.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11: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542" name="Google Shape;54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603" name="Google Shape;6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4" name="Google Shape;604;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pt-BR"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1" name="Google Shape;45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2" name="Google Shape;45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pt-B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t>architecture</a:t>
            </a:r>
            <a:r>
              <a:rPr lang="pt-BR"/>
              <a:t> - must be defined clearly enough that maintenance programmers can (quickly!) find and fix a bug that shows up long after the original authors have moved on to other projects. That is, these programs must be </a:t>
            </a:r>
            <a:r>
              <a:rPr i="1" lang="pt-BR"/>
              <a:t>designed</a:t>
            </a:r>
            <a:r>
              <a:rPr lang="pt-B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t>code reuse</a:t>
            </a:r>
            <a:r>
              <a:rPr lang="pt-B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5" name="Google Shape;65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8" name="Google Shape;67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0" name="Google Shape;70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27: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11" name="Google Shape;71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2" name="Google Shape;71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3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40" name="Google Shape;74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1" name="Google Shape;74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p32: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58" name="Google Shape;75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3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67" name="Google Shape;76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68" name="Google Shape;768;p33: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p3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80" name="Google Shape;78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81" name="Google Shape;781;p3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3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795" name="Google Shape;79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96" name="Google Shape;796;p35: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36: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806" name="Google Shape;80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7" name="Google Shape;807;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6" name="Google Shape;8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4: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473" name="Google Shape;47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4" name="Google Shape;47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pt-BR">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latin typeface="Arial"/>
                <a:ea typeface="Arial"/>
                <a:cs typeface="Arial"/>
                <a:sym typeface="Arial"/>
              </a:rPr>
              <a:t>architecture</a:t>
            </a:r>
            <a:r>
              <a:rPr lang="pt-BR">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pt-BR">
                <a:latin typeface="Arial"/>
                <a:ea typeface="Arial"/>
                <a:cs typeface="Arial"/>
                <a:sym typeface="Arial"/>
              </a:rPr>
              <a:t>designed</a:t>
            </a:r>
            <a:r>
              <a:rPr lang="pt-BR">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latin typeface="Arial"/>
                <a:ea typeface="Arial"/>
                <a:cs typeface="Arial"/>
                <a:sym typeface="Arial"/>
              </a:rPr>
              <a:t>code reuse</a:t>
            </a:r>
            <a:r>
              <a:rPr lang="pt-BR">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7" name="Google Shape;84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9" name="Google Shape;85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0" name="Google Shape;87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2" name="Google Shape;89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4" name="Google Shape;92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3" name="Google Shape;9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6" name="Google Shape;946;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07" name="Google Shape;107;p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14" name="Google Shape;114;p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20" name="Google Shape;120;p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showMasterSp="0" type="title">
  <p:cSld name="TITLE">
    <p:spTree>
      <p:nvGrpSpPr>
        <p:cNvPr id="137" name="Shape 137"/>
        <p:cNvGrpSpPr/>
        <p:nvPr/>
      </p:nvGrpSpPr>
      <p:grpSpPr>
        <a:xfrm>
          <a:off x="0" y="0"/>
          <a:ext cx="0" cy="0"/>
          <a:chOff x="0" y="0"/>
          <a:chExt cx="0" cy="0"/>
        </a:xfrm>
      </p:grpSpPr>
      <p:grpSp>
        <p:nvGrpSpPr>
          <p:cNvPr id="138" name="Google Shape;138;p16"/>
          <p:cNvGrpSpPr/>
          <p:nvPr/>
        </p:nvGrpSpPr>
        <p:grpSpPr>
          <a:xfrm>
            <a:off x="0" y="0"/>
            <a:ext cx="9144000" cy="6858000"/>
            <a:chOff x="0" y="0"/>
            <a:chExt cx="5760" cy="4320"/>
          </a:xfrm>
        </p:grpSpPr>
        <p:sp>
          <p:nvSpPr>
            <p:cNvPr id="139" name="Google Shape;139;p16"/>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0" name="Google Shape;140;p16"/>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1" name="Google Shape;141;p16"/>
            <p:cNvGrpSpPr/>
            <p:nvPr/>
          </p:nvGrpSpPr>
          <p:grpSpPr>
            <a:xfrm>
              <a:off x="0" y="672"/>
              <a:ext cx="1806" cy="1989"/>
              <a:chOff x="0" y="672"/>
              <a:chExt cx="1806" cy="1989"/>
            </a:xfrm>
          </p:grpSpPr>
          <p:sp>
            <p:nvSpPr>
              <p:cNvPr id="142" name="Google Shape;142;p16"/>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3" name="Google Shape;143;p16"/>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4" name="Google Shape;144;p16"/>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5" name="Google Shape;145;p16"/>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6" name="Google Shape;146;p16"/>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7" name="Google Shape;147;p16"/>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 name="Google Shape;148;p16"/>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 name="Google Shape;149;p16"/>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 name="Google Shape;150;p16"/>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16"/>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52" name="Google Shape;152;p16"/>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16"/>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154" name="Google Shape;154;p1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157" name="Shape 157"/>
        <p:cNvGrpSpPr/>
        <p:nvPr/>
      </p:nvGrpSpPr>
      <p:grpSpPr>
        <a:xfrm>
          <a:off x="0" y="0"/>
          <a:ext cx="0" cy="0"/>
          <a:chOff x="0" y="0"/>
          <a:chExt cx="0" cy="0"/>
        </a:xfrm>
      </p:grpSpPr>
      <p:sp>
        <p:nvSpPr>
          <p:cNvPr id="158" name="Google Shape;158;p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1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60" name="Google Shape;160;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62" name="Google Shape;162;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163" name="Shape 163"/>
        <p:cNvGrpSpPr/>
        <p:nvPr/>
      </p:nvGrpSpPr>
      <p:grpSpPr>
        <a:xfrm>
          <a:off x="0" y="0"/>
          <a:ext cx="0" cy="0"/>
          <a:chOff x="0" y="0"/>
          <a:chExt cx="0" cy="0"/>
        </a:xfrm>
      </p:grpSpPr>
      <p:sp>
        <p:nvSpPr>
          <p:cNvPr id="164" name="Google Shape;164;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66" name="Google Shape;166;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167" name="Shape 167"/>
        <p:cNvGrpSpPr/>
        <p:nvPr/>
      </p:nvGrpSpPr>
      <p:grpSpPr>
        <a:xfrm>
          <a:off x="0" y="0"/>
          <a:ext cx="0" cy="0"/>
          <a:chOff x="0" y="0"/>
          <a:chExt cx="0" cy="0"/>
        </a:xfrm>
      </p:grpSpPr>
      <p:sp>
        <p:nvSpPr>
          <p:cNvPr id="168" name="Google Shape;16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170" name="Google Shape;170;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72" name="Google Shape;172;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173" name="Shape 173"/>
        <p:cNvGrpSpPr/>
        <p:nvPr/>
      </p:nvGrpSpPr>
      <p:grpSpPr>
        <a:xfrm>
          <a:off x="0" y="0"/>
          <a:ext cx="0" cy="0"/>
          <a:chOff x="0" y="0"/>
          <a:chExt cx="0" cy="0"/>
        </a:xfrm>
      </p:grpSpPr>
      <p:sp>
        <p:nvSpPr>
          <p:cNvPr id="174" name="Google Shape;174;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76" name="Google Shape;176;p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177" name="Google Shape;177;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79" name="Google Shape;179;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180" name="Shape 180"/>
        <p:cNvGrpSpPr/>
        <p:nvPr/>
      </p:nvGrpSpPr>
      <p:grpSpPr>
        <a:xfrm>
          <a:off x="0" y="0"/>
          <a:ext cx="0" cy="0"/>
          <a:chOff x="0" y="0"/>
          <a:chExt cx="0" cy="0"/>
        </a:xfrm>
      </p:grpSpPr>
      <p:sp>
        <p:nvSpPr>
          <p:cNvPr id="181" name="Google Shape;1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183" name="Google Shape;18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184" name="Google Shape;18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185" name="Google Shape;18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186" name="Google Shape;186;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88" name="Google Shape;188;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93" name="Google Shape;193;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56" name="Google Shape;56;p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194" name="Shape 194"/>
        <p:cNvGrpSpPr/>
        <p:nvPr/>
      </p:nvGrpSpPr>
      <p:grpSpPr>
        <a:xfrm>
          <a:off x="0" y="0"/>
          <a:ext cx="0" cy="0"/>
          <a:chOff x="0" y="0"/>
          <a:chExt cx="0" cy="0"/>
        </a:xfrm>
      </p:grpSpPr>
      <p:sp>
        <p:nvSpPr>
          <p:cNvPr id="195" name="Google Shape;19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197" name="Google Shape;19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198" name="Google Shape;198;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00" name="Google Shape;200;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201" name="Shape 201"/>
        <p:cNvGrpSpPr/>
        <p:nvPr/>
      </p:nvGrpSpPr>
      <p:grpSpPr>
        <a:xfrm>
          <a:off x="0" y="0"/>
          <a:ext cx="0" cy="0"/>
          <a:chOff x="0" y="0"/>
          <a:chExt cx="0" cy="0"/>
        </a:xfrm>
      </p:grpSpPr>
      <p:sp>
        <p:nvSpPr>
          <p:cNvPr id="202" name="Google Shape;20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04" name="Google Shape;20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205" name="Google Shape;205;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07" name="Google Shape;207;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2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1" name="Google Shape;211;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13" name="Google Shape;21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214" name="Shape 214"/>
        <p:cNvGrpSpPr/>
        <p:nvPr/>
      </p:nvGrpSpPr>
      <p:grpSpPr>
        <a:xfrm>
          <a:off x="0" y="0"/>
          <a:ext cx="0" cy="0"/>
          <a:chOff x="0" y="0"/>
          <a:chExt cx="0" cy="0"/>
        </a:xfrm>
      </p:grpSpPr>
      <p:sp>
        <p:nvSpPr>
          <p:cNvPr id="215" name="Google Shape;215;p2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17" name="Google Shape;217;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19" name="Google Shape;219;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220" name="Shape 220"/>
        <p:cNvGrpSpPr/>
        <p:nvPr/>
      </p:nvGrpSpPr>
      <p:grpSpPr>
        <a:xfrm>
          <a:off x="0" y="0"/>
          <a:ext cx="0" cy="0"/>
          <a:chOff x="0" y="0"/>
          <a:chExt cx="0" cy="0"/>
        </a:xfrm>
      </p:grpSpPr>
      <p:sp>
        <p:nvSpPr>
          <p:cNvPr id="221" name="Google Shape;221;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2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3" name="Google Shape;223;p2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24" name="Google Shape;224;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26" name="Google Shape;226;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showMasterSp="0" type="title">
  <p:cSld name="TITLE">
    <p:spTree>
      <p:nvGrpSpPr>
        <p:cNvPr id="243" name="Shape 243"/>
        <p:cNvGrpSpPr/>
        <p:nvPr/>
      </p:nvGrpSpPr>
      <p:grpSpPr>
        <a:xfrm>
          <a:off x="0" y="0"/>
          <a:ext cx="0" cy="0"/>
          <a:chOff x="0" y="0"/>
          <a:chExt cx="0" cy="0"/>
        </a:xfrm>
      </p:grpSpPr>
      <p:grpSp>
        <p:nvGrpSpPr>
          <p:cNvPr id="244" name="Google Shape;244;p29"/>
          <p:cNvGrpSpPr/>
          <p:nvPr/>
        </p:nvGrpSpPr>
        <p:grpSpPr>
          <a:xfrm>
            <a:off x="0" y="0"/>
            <a:ext cx="9144000" cy="6858000"/>
            <a:chOff x="0" y="0"/>
            <a:chExt cx="5760" cy="4320"/>
          </a:xfrm>
        </p:grpSpPr>
        <p:sp>
          <p:nvSpPr>
            <p:cNvPr id="245" name="Google Shape;245;p2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2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7" name="Google Shape;247;p29"/>
            <p:cNvGrpSpPr/>
            <p:nvPr/>
          </p:nvGrpSpPr>
          <p:grpSpPr>
            <a:xfrm>
              <a:off x="0" y="672"/>
              <a:ext cx="1806" cy="1989"/>
              <a:chOff x="0" y="672"/>
              <a:chExt cx="1806" cy="1989"/>
            </a:xfrm>
          </p:grpSpPr>
          <p:sp>
            <p:nvSpPr>
              <p:cNvPr id="248" name="Google Shape;248;p2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 name="Google Shape;249;p2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 name="Google Shape;250;p2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 name="Google Shape;251;p2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2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2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2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 name="Google Shape;255;p2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 name="Google Shape;256;p2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 name="Google Shape;257;p2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58" name="Google Shape;258;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260" name="Google Shape;260;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263" name="Shape 263"/>
        <p:cNvGrpSpPr/>
        <p:nvPr/>
      </p:nvGrpSpPr>
      <p:grpSpPr>
        <a:xfrm>
          <a:off x="0" y="0"/>
          <a:ext cx="0" cy="0"/>
          <a:chOff x="0" y="0"/>
          <a:chExt cx="0" cy="0"/>
        </a:xfrm>
      </p:grpSpPr>
      <p:sp>
        <p:nvSpPr>
          <p:cNvPr id="264" name="Google Shape;264;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66" name="Google Shape;266;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267" name="Shape 267"/>
        <p:cNvGrpSpPr/>
        <p:nvPr/>
      </p:nvGrpSpPr>
      <p:grpSpPr>
        <a:xfrm>
          <a:off x="0" y="0"/>
          <a:ext cx="0" cy="0"/>
          <a:chOff x="0" y="0"/>
          <a:chExt cx="0" cy="0"/>
        </a:xfrm>
      </p:grpSpPr>
      <p:sp>
        <p:nvSpPr>
          <p:cNvPr id="268" name="Google Shape;268;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0" name="Google Shape;270;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72" name="Google Shape;272;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273" name="Shape 273"/>
        <p:cNvGrpSpPr/>
        <p:nvPr/>
      </p:nvGrpSpPr>
      <p:grpSpPr>
        <a:xfrm>
          <a:off x="0" y="0"/>
          <a:ext cx="0" cy="0"/>
          <a:chOff x="0" y="0"/>
          <a:chExt cx="0" cy="0"/>
        </a:xfrm>
      </p:grpSpPr>
      <p:sp>
        <p:nvSpPr>
          <p:cNvPr id="274" name="Google Shape;274;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276" name="Google Shape;276;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78" name="Google Shape;278;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279" name="Shape 279"/>
        <p:cNvGrpSpPr/>
        <p:nvPr/>
      </p:nvGrpSpPr>
      <p:grpSpPr>
        <a:xfrm>
          <a:off x="0" y="0"/>
          <a:ext cx="0" cy="0"/>
          <a:chOff x="0" y="0"/>
          <a:chExt cx="0" cy="0"/>
        </a:xfrm>
      </p:grpSpPr>
      <p:sp>
        <p:nvSpPr>
          <p:cNvPr id="280" name="Google Shape;280;p3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1" name="Google Shape;281;p3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282" name="Google Shape;282;p3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283" name="Google Shape;283;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85" name="Google Shape;285;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60" name="Google Shape;60;p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286" name="Shape 286"/>
        <p:cNvGrpSpPr/>
        <p:nvPr/>
      </p:nvGrpSpPr>
      <p:grpSpPr>
        <a:xfrm>
          <a:off x="0" y="0"/>
          <a:ext cx="0" cy="0"/>
          <a:chOff x="0" y="0"/>
          <a:chExt cx="0" cy="0"/>
        </a:xfrm>
      </p:grpSpPr>
      <p:sp>
        <p:nvSpPr>
          <p:cNvPr id="287" name="Google Shape;28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289" name="Google Shape;289;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290" name="Google Shape;290;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291" name="Google Shape;291;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292" name="Google Shape;292;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94" name="Google Shape;294;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295" name="Shape 295"/>
        <p:cNvGrpSpPr/>
        <p:nvPr/>
      </p:nvGrpSpPr>
      <p:grpSpPr>
        <a:xfrm>
          <a:off x="0" y="0"/>
          <a:ext cx="0" cy="0"/>
          <a:chOff x="0" y="0"/>
          <a:chExt cx="0" cy="0"/>
        </a:xfrm>
      </p:grpSpPr>
      <p:sp>
        <p:nvSpPr>
          <p:cNvPr id="296" name="Google Shape;296;p3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99" name="Google Shape;299;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300" name="Shape 300"/>
        <p:cNvGrpSpPr/>
        <p:nvPr/>
      </p:nvGrpSpPr>
      <p:grpSpPr>
        <a:xfrm>
          <a:off x="0" y="0"/>
          <a:ext cx="0" cy="0"/>
          <a:chOff x="0" y="0"/>
          <a:chExt cx="0" cy="0"/>
        </a:xfrm>
      </p:grpSpPr>
      <p:sp>
        <p:nvSpPr>
          <p:cNvPr id="301" name="Google Shape;301;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03" name="Google Shape;303;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04" name="Google Shape;304;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06" name="Google Shape;306;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307" name="Shape 307"/>
        <p:cNvGrpSpPr/>
        <p:nvPr/>
      </p:nvGrpSpPr>
      <p:grpSpPr>
        <a:xfrm>
          <a:off x="0" y="0"/>
          <a:ext cx="0" cy="0"/>
          <a:chOff x="0" y="0"/>
          <a:chExt cx="0" cy="0"/>
        </a:xfrm>
      </p:grpSpPr>
      <p:sp>
        <p:nvSpPr>
          <p:cNvPr id="308" name="Google Shape;308;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3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10" name="Google Shape;310;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11" name="Google Shape;311;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13" name="Google Shape;313;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314" name="Shape 314"/>
        <p:cNvGrpSpPr/>
        <p:nvPr/>
      </p:nvGrpSpPr>
      <p:grpSpPr>
        <a:xfrm>
          <a:off x="0" y="0"/>
          <a:ext cx="0" cy="0"/>
          <a:chOff x="0" y="0"/>
          <a:chExt cx="0" cy="0"/>
        </a:xfrm>
      </p:grpSpPr>
      <p:sp>
        <p:nvSpPr>
          <p:cNvPr id="315" name="Google Shape;315;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6" name="Google Shape;316;p3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17" name="Google Shape;317;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19" name="Google Shape;319;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320" name="Shape 320"/>
        <p:cNvGrpSpPr/>
        <p:nvPr/>
      </p:nvGrpSpPr>
      <p:grpSpPr>
        <a:xfrm>
          <a:off x="0" y="0"/>
          <a:ext cx="0" cy="0"/>
          <a:chOff x="0" y="0"/>
          <a:chExt cx="0" cy="0"/>
        </a:xfrm>
      </p:grpSpPr>
      <p:sp>
        <p:nvSpPr>
          <p:cNvPr id="321" name="Google Shape;321;p3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2" name="Google Shape;322;p3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23" name="Google Shape;323;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25" name="Google Shape;325;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326" name="Shape 326"/>
        <p:cNvGrpSpPr/>
        <p:nvPr/>
      </p:nvGrpSpPr>
      <p:grpSpPr>
        <a:xfrm>
          <a:off x="0" y="0"/>
          <a:ext cx="0" cy="0"/>
          <a:chOff x="0" y="0"/>
          <a:chExt cx="0" cy="0"/>
        </a:xfrm>
      </p:grpSpPr>
      <p:sp>
        <p:nvSpPr>
          <p:cNvPr id="327" name="Google Shape;327;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4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29" name="Google Shape;329;p4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30" name="Google Shape;330;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32" name="Google Shape;332;p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353" name="Shape 353"/>
        <p:cNvGrpSpPr/>
        <p:nvPr/>
      </p:nvGrpSpPr>
      <p:grpSpPr>
        <a:xfrm>
          <a:off x="0" y="0"/>
          <a:ext cx="0" cy="0"/>
          <a:chOff x="0" y="0"/>
          <a:chExt cx="0" cy="0"/>
        </a:xfrm>
      </p:grpSpPr>
      <p:sp>
        <p:nvSpPr>
          <p:cNvPr id="354" name="Google Shape;354;p4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5" name="Google Shape;355;p4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56" name="Google Shape;356;p4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375" name="Shape 375"/>
        <p:cNvGrpSpPr/>
        <p:nvPr/>
      </p:nvGrpSpPr>
      <p:grpSpPr>
        <a:xfrm>
          <a:off x="0" y="0"/>
          <a:ext cx="0" cy="0"/>
          <a:chOff x="0" y="0"/>
          <a:chExt cx="0" cy="0"/>
        </a:xfrm>
      </p:grpSpPr>
      <p:sp>
        <p:nvSpPr>
          <p:cNvPr id="376" name="Google Shape;376;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7" name="Google Shape;377;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78" name="Google Shape;378;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379" name="Shape 379"/>
        <p:cNvGrpSpPr/>
        <p:nvPr/>
      </p:nvGrpSpPr>
      <p:grpSpPr>
        <a:xfrm>
          <a:off x="0" y="0"/>
          <a:ext cx="0" cy="0"/>
          <a:chOff x="0" y="0"/>
          <a:chExt cx="0" cy="0"/>
        </a:xfrm>
      </p:grpSpPr>
      <p:sp>
        <p:nvSpPr>
          <p:cNvPr id="380" name="Google Shape;380;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2" name="Google Shape;382;p4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3" name="Google Shape;383;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85" name="Google Shape;385;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61" name="Shape 61"/>
        <p:cNvGrpSpPr/>
        <p:nvPr/>
      </p:nvGrpSpPr>
      <p:grpSpPr>
        <a:xfrm>
          <a:off x="0" y="0"/>
          <a:ext cx="0" cy="0"/>
          <a:chOff x="0" y="0"/>
          <a:chExt cx="0" cy="0"/>
        </a:xfrm>
      </p:grpSpPr>
      <p:sp>
        <p:nvSpPr>
          <p:cNvPr id="62" name="Google Shape;62;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67" name="Google Shape;67;p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386" name="Shape 386"/>
        <p:cNvGrpSpPr/>
        <p:nvPr/>
      </p:nvGrpSpPr>
      <p:grpSpPr>
        <a:xfrm>
          <a:off x="0" y="0"/>
          <a:ext cx="0" cy="0"/>
          <a:chOff x="0" y="0"/>
          <a:chExt cx="0" cy="0"/>
        </a:xfrm>
      </p:grpSpPr>
      <p:sp>
        <p:nvSpPr>
          <p:cNvPr id="387" name="Google Shape;387;p4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4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9" name="Google Shape;389;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91" name="Google Shape;391;p4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392" name="Shape 392"/>
        <p:cNvGrpSpPr/>
        <p:nvPr/>
      </p:nvGrpSpPr>
      <p:grpSpPr>
        <a:xfrm>
          <a:off x="0" y="0"/>
          <a:ext cx="0" cy="0"/>
          <a:chOff x="0" y="0"/>
          <a:chExt cx="0" cy="0"/>
        </a:xfrm>
      </p:grpSpPr>
      <p:sp>
        <p:nvSpPr>
          <p:cNvPr id="393" name="Google Shape;393;p4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4" name="Google Shape;394;p4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95" name="Google Shape;395;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97" name="Google Shape;397;p4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398" name="Shape 398"/>
        <p:cNvGrpSpPr/>
        <p:nvPr/>
      </p:nvGrpSpPr>
      <p:grpSpPr>
        <a:xfrm>
          <a:off x="0" y="0"/>
          <a:ext cx="0" cy="0"/>
          <a:chOff x="0" y="0"/>
          <a:chExt cx="0" cy="0"/>
        </a:xfrm>
      </p:grpSpPr>
      <p:sp>
        <p:nvSpPr>
          <p:cNvPr id="399" name="Google Shape;399;p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4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01" name="Google Shape;401;p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02" name="Google Shape;402;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04" name="Google Shape;404;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405" name="Shape 405"/>
        <p:cNvGrpSpPr/>
        <p:nvPr/>
      </p:nvGrpSpPr>
      <p:grpSpPr>
        <a:xfrm>
          <a:off x="0" y="0"/>
          <a:ext cx="0" cy="0"/>
          <a:chOff x="0" y="0"/>
          <a:chExt cx="0" cy="0"/>
        </a:xfrm>
      </p:grpSpPr>
      <p:sp>
        <p:nvSpPr>
          <p:cNvPr id="406" name="Google Shape;406;p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08" name="Google Shape;408;p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09" name="Google Shape;409;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11" name="Google Shape;411;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412" name="Shape 412"/>
        <p:cNvGrpSpPr/>
        <p:nvPr/>
      </p:nvGrpSpPr>
      <p:grpSpPr>
        <a:xfrm>
          <a:off x="0" y="0"/>
          <a:ext cx="0" cy="0"/>
          <a:chOff x="0" y="0"/>
          <a:chExt cx="0" cy="0"/>
        </a:xfrm>
      </p:grpSpPr>
      <p:sp>
        <p:nvSpPr>
          <p:cNvPr id="413" name="Google Shape;413;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5" name="Google Shape;415;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16" name="Google Shape;416;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17" name="Shape 417"/>
        <p:cNvGrpSpPr/>
        <p:nvPr/>
      </p:nvGrpSpPr>
      <p:grpSpPr>
        <a:xfrm>
          <a:off x="0" y="0"/>
          <a:ext cx="0" cy="0"/>
          <a:chOff x="0" y="0"/>
          <a:chExt cx="0" cy="0"/>
        </a:xfrm>
      </p:grpSpPr>
      <p:sp>
        <p:nvSpPr>
          <p:cNvPr id="418" name="Google Shape;418;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 name="Google Shape;419;p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20" name="Google Shape;420;p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21" name="Google Shape;421;p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22" name="Google Shape;422;p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23" name="Google Shape;423;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25" name="Google Shape;425;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426" name="Shape 426"/>
        <p:cNvGrpSpPr/>
        <p:nvPr/>
      </p:nvGrpSpPr>
      <p:grpSpPr>
        <a:xfrm>
          <a:off x="0" y="0"/>
          <a:ext cx="0" cy="0"/>
          <a:chOff x="0" y="0"/>
          <a:chExt cx="0" cy="0"/>
        </a:xfrm>
      </p:grpSpPr>
      <p:sp>
        <p:nvSpPr>
          <p:cNvPr id="427" name="Google Shape;427;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8" name="Google Shape;428;p5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29" name="Google Shape;429;p5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0" name="Google Shape;430;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32" name="Google Shape;432;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433" name="Shape 433"/>
        <p:cNvGrpSpPr/>
        <p:nvPr/>
      </p:nvGrpSpPr>
      <p:grpSpPr>
        <a:xfrm>
          <a:off x="0" y="0"/>
          <a:ext cx="0" cy="0"/>
          <a:chOff x="0" y="0"/>
          <a:chExt cx="0" cy="0"/>
        </a:xfrm>
      </p:grpSpPr>
      <p:sp>
        <p:nvSpPr>
          <p:cNvPr id="434" name="Google Shape;434;p5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5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36" name="Google Shape;436;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38" name="Google Shape;438;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73" name="Google Shape;73;p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4" name="Shape 74"/>
        <p:cNvGrpSpPr/>
        <p:nvPr/>
      </p:nvGrpSpPr>
      <p:grpSpPr>
        <a:xfrm>
          <a:off x="0" y="0"/>
          <a:ext cx="0" cy="0"/>
          <a:chOff x="0" y="0"/>
          <a:chExt cx="0" cy="0"/>
        </a:xfrm>
      </p:grpSpPr>
      <p:sp>
        <p:nvSpPr>
          <p:cNvPr id="75" name="Google Shape;75;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79" name="Google Shape;79;p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3" name="Google Shape;83;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86" name="Google Shape;86;p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90" name="Google Shape;9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93" name="Google Shape;93;p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98" name="Google Shape;98;p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6.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7.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5.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theme" Target="../theme/theme3.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4.xml"/><Relationship Id="rId10" Type="http://schemas.openxmlformats.org/officeDocument/2006/relationships/slideLayout" Target="../slideLayouts/slideLayout47.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grpSp>
        <p:nvGrpSpPr>
          <p:cNvPr id="124" name="Google Shape;124;p15"/>
          <p:cNvGrpSpPr/>
          <p:nvPr/>
        </p:nvGrpSpPr>
        <p:grpSpPr>
          <a:xfrm>
            <a:off x="0" y="0"/>
            <a:ext cx="9144000" cy="546100"/>
            <a:chOff x="0" y="0"/>
            <a:chExt cx="5760" cy="344"/>
          </a:xfrm>
        </p:grpSpPr>
        <p:sp>
          <p:nvSpPr>
            <p:cNvPr id="125" name="Google Shape;125;p15"/>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128" name="Google Shape;128;p15"/>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129" name="Google Shape;129;p15"/>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130" name="Google Shape;130;p15"/>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131" name="Google Shape;131;p15"/>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 name="Google Shape;132;p15"/>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133" name="Google Shape;133;p15"/>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7" name="Shape 227"/>
        <p:cNvGrpSpPr/>
        <p:nvPr/>
      </p:nvGrpSpPr>
      <p:grpSpPr>
        <a:xfrm>
          <a:off x="0" y="0"/>
          <a:ext cx="0" cy="0"/>
          <a:chOff x="0" y="0"/>
          <a:chExt cx="0" cy="0"/>
        </a:xfrm>
      </p:grpSpPr>
      <p:sp>
        <p:nvSpPr>
          <p:cNvPr id="228" name="Google Shape;228;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9" name="Google Shape;229;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grpSp>
        <p:nvGrpSpPr>
          <p:cNvPr id="230" name="Google Shape;230;p28"/>
          <p:cNvGrpSpPr/>
          <p:nvPr/>
        </p:nvGrpSpPr>
        <p:grpSpPr>
          <a:xfrm>
            <a:off x="0" y="0"/>
            <a:ext cx="9144000" cy="546100"/>
            <a:chOff x="0" y="0"/>
            <a:chExt cx="5760" cy="344"/>
          </a:xfrm>
        </p:grpSpPr>
        <p:sp>
          <p:nvSpPr>
            <p:cNvPr id="231" name="Google Shape;231;p2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34" name="Google Shape;234;p2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35" name="Google Shape;235;p2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236" name="Google Shape;236;p2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37" name="Google Shape;237;p2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239" name="Google Shape;239;p2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240" name="Google Shape;240;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241" name="Google Shape;241;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3" name="Shape 333"/>
        <p:cNvGrpSpPr/>
        <p:nvPr/>
      </p:nvGrpSpPr>
      <p:grpSpPr>
        <a:xfrm>
          <a:off x="0" y="0"/>
          <a:ext cx="0" cy="0"/>
          <a:chOff x="0" y="0"/>
          <a:chExt cx="0" cy="0"/>
        </a:xfrm>
      </p:grpSpPr>
      <p:grpSp>
        <p:nvGrpSpPr>
          <p:cNvPr id="334" name="Google Shape;334;p41"/>
          <p:cNvGrpSpPr/>
          <p:nvPr/>
        </p:nvGrpSpPr>
        <p:grpSpPr>
          <a:xfrm>
            <a:off x="0" y="0"/>
            <a:ext cx="9144000" cy="6858000"/>
            <a:chOff x="0" y="0"/>
            <a:chExt cx="5760" cy="4320"/>
          </a:xfrm>
        </p:grpSpPr>
        <p:sp>
          <p:nvSpPr>
            <p:cNvPr id="335" name="Google Shape;335;p4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36" name="Google Shape;336;p4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nvGrpSpPr>
            <p:cNvPr id="337" name="Google Shape;337;p41"/>
            <p:cNvGrpSpPr/>
            <p:nvPr/>
          </p:nvGrpSpPr>
          <p:grpSpPr>
            <a:xfrm>
              <a:off x="0" y="672"/>
              <a:ext cx="1806" cy="1989"/>
              <a:chOff x="0" y="672"/>
              <a:chExt cx="1806" cy="1989"/>
            </a:xfrm>
          </p:grpSpPr>
          <p:sp>
            <p:nvSpPr>
              <p:cNvPr id="338" name="Google Shape;338;p4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39" name="Google Shape;339;p4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0" name="Google Shape;340;p4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1" name="Google Shape;341;p4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2" name="Google Shape;342;p4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3" name="Google Shape;343;p4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4" name="Google Shape;344;p4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5" name="Google Shape;345;p4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6" name="Google Shape;346;p4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47" name="Google Shape;347;p4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grpSp>
      <p:sp>
        <p:nvSpPr>
          <p:cNvPr id="348" name="Google Shape;348;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49" name="Google Shape;349;p4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50" name="Google Shape;350;p4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51" name="Google Shape;351;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52" name="Google Shape;352;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9" name="Shape 359"/>
        <p:cNvGrpSpPr/>
        <p:nvPr/>
      </p:nvGrpSpPr>
      <p:grpSpPr>
        <a:xfrm>
          <a:off x="0" y="0"/>
          <a:ext cx="0" cy="0"/>
          <a:chOff x="0" y="0"/>
          <a:chExt cx="0" cy="0"/>
        </a:xfrm>
      </p:grpSpPr>
      <p:sp>
        <p:nvSpPr>
          <p:cNvPr id="360" name="Google Shape;360;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61" name="Google Shape;361;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grpSp>
        <p:nvGrpSpPr>
          <p:cNvPr id="362" name="Google Shape;362;p43"/>
          <p:cNvGrpSpPr/>
          <p:nvPr/>
        </p:nvGrpSpPr>
        <p:grpSpPr>
          <a:xfrm>
            <a:off x="0" y="0"/>
            <a:ext cx="9144000" cy="546100"/>
            <a:chOff x="0" y="0"/>
            <a:chExt cx="5760" cy="344"/>
          </a:xfrm>
        </p:grpSpPr>
        <p:sp>
          <p:nvSpPr>
            <p:cNvPr id="363" name="Google Shape;363;p43"/>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4" name="Google Shape;364;p43"/>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5" name="Google Shape;365;p43"/>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6" name="Google Shape;366;p43"/>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7" name="Google Shape;367;p43"/>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8" name="Google Shape;368;p43"/>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69" name="Google Shape;369;p43"/>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70" name="Google Shape;370;p43"/>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371" name="Google Shape;371;p43"/>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grpSp>
      <p:sp>
        <p:nvSpPr>
          <p:cNvPr id="372" name="Google Shape;372;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73" name="Google Shape;373;p4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74" name="Google Shape;374;p4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43.png"/><Relationship Id="rId6"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4.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1.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2.jpg"/><Relationship Id="rId5" Type="http://schemas.openxmlformats.org/officeDocument/2006/relationships/image" Target="../media/image15.png"/><Relationship Id="rId6" Type="http://schemas.openxmlformats.org/officeDocument/2006/relationships/image" Target="../media/image29.png"/><Relationship Id="rId7"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jpg"/><Relationship Id="rId4" Type="http://schemas.openxmlformats.org/officeDocument/2006/relationships/image" Target="../media/image4.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32.png"/><Relationship Id="rId5"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38.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3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42.jp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48.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44.jpg"/><Relationship Id="rId5"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 Id="rId3" Type="http://schemas.openxmlformats.org/officeDocument/2006/relationships/image" Target="../media/image49.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51.png"/><Relationship Id="rId5"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4"/>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0" i="0" lang="pt-BR" sz="3200" u="none">
                <a:solidFill>
                  <a:schemeClr val="lt1"/>
                </a:solidFill>
                <a:latin typeface="Arial"/>
                <a:ea typeface="Arial"/>
                <a:cs typeface="Arial"/>
                <a:sym typeface="Arial"/>
              </a:rPr>
              <a:t>Introdução à Computação</a:t>
            </a:r>
            <a:br>
              <a:rPr b="0" i="0" lang="pt-BR" sz="3200" u="none">
                <a:solidFill>
                  <a:schemeClr val="lt1"/>
                </a:solidFill>
                <a:latin typeface="Arial"/>
                <a:ea typeface="Arial"/>
                <a:cs typeface="Arial"/>
                <a:sym typeface="Arial"/>
              </a:rPr>
            </a:br>
            <a:r>
              <a:rPr b="0" i="0" lang="pt-BR" sz="3200" u="none">
                <a:solidFill>
                  <a:schemeClr val="lt1"/>
                </a:solidFill>
                <a:latin typeface="Arial"/>
                <a:ea typeface="Arial"/>
                <a:cs typeface="Arial"/>
                <a:sym typeface="Arial"/>
              </a:rPr>
              <a:t>Banco de Dados</a:t>
            </a:r>
            <a:br>
              <a:rPr b="0" i="0" lang="pt-BR" sz="3200" u="none">
                <a:solidFill>
                  <a:schemeClr val="lt1"/>
                </a:solidFill>
                <a:latin typeface="Arial"/>
                <a:ea typeface="Arial"/>
                <a:cs typeface="Arial"/>
                <a:sym typeface="Arial"/>
              </a:rPr>
            </a:br>
            <a:r>
              <a:rPr b="0" i="0" lang="pt-BR" sz="3200" u="none">
                <a:solidFill>
                  <a:schemeClr val="lt1"/>
                </a:solidFill>
                <a:latin typeface="Arial"/>
                <a:ea typeface="Arial"/>
                <a:cs typeface="Arial"/>
                <a:sym typeface="Arial"/>
              </a:rPr>
              <a:t>60 hrs</a:t>
            </a:r>
            <a:endParaRPr/>
          </a:p>
        </p:txBody>
      </p:sp>
      <p:sp>
        <p:nvSpPr>
          <p:cNvPr id="444" name="Google Shape;444;p54"/>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pt-BR" sz="2400" u="none">
                <a:solidFill>
                  <a:schemeClr val="dk1"/>
                </a:solidFill>
                <a:latin typeface="Arial"/>
                <a:ea typeface="Arial"/>
                <a:cs typeface="Arial"/>
                <a:sym typeface="Arial"/>
              </a:rPr>
              <a:t>Prof MSc Wellington</a:t>
            </a:r>
            <a:endParaRPr/>
          </a:p>
          <a:p>
            <a:pPr indent="0" lvl="0" marL="0" rtl="0" algn="r">
              <a:lnSpc>
                <a:spcPct val="90000"/>
              </a:lnSpc>
              <a:spcBef>
                <a:spcPts val="480"/>
              </a:spcBef>
              <a:spcAft>
                <a:spcPts val="0"/>
              </a:spcAft>
              <a:buSzPts val="1800"/>
              <a:buNone/>
            </a:pPr>
            <a:r>
              <a:rPr b="0" i="0" lang="pt-BR" sz="2400" u="none">
                <a:solidFill>
                  <a:schemeClr val="dk1"/>
                </a:solidFill>
                <a:latin typeface="Arial"/>
                <a:ea typeface="Arial"/>
                <a:cs typeface="Arial"/>
                <a:sym typeface="Arial"/>
              </a:rPr>
              <a:t>Jose.wellington@ceub.edu.br</a:t>
            </a:r>
            <a:endParaRPr/>
          </a:p>
        </p:txBody>
      </p:sp>
      <p:sp>
        <p:nvSpPr>
          <p:cNvPr id="445" name="Google Shape;445;p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46" name="Google Shape;446;p5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447" name="Google Shape;447;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08 - Banco de Dados</a:t>
            </a:r>
            <a:endParaRPr>
              <a:solidFill>
                <a:srgbClr val="000000"/>
              </a:solidFill>
            </a:endParaRPr>
          </a:p>
        </p:txBody>
      </p:sp>
      <p:sp>
        <p:nvSpPr>
          <p:cNvPr id="448" name="Google Shape;448;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35" name="Google Shape;535;p63"/>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Sistemas de Informação</a:t>
            </a:r>
            <a:r>
              <a:rPr b="0" i="0" lang="pt-BR"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536" name="Google Shape;536;p63"/>
          <p:cNvSpPr txBox="1"/>
          <p:nvPr/>
        </p:nvSpPr>
        <p:spPr>
          <a:xfrm>
            <a:off x="4286250" y="1341438"/>
            <a:ext cx="4678363"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É a expressão utilizada para descrever um </a:t>
            </a:r>
            <a:r>
              <a:rPr b="1" i="0" lang="pt-BR" sz="2000" u="none" cap="none" strike="noStrike">
                <a:solidFill>
                  <a:srgbClr val="000000"/>
                </a:solidFill>
                <a:latin typeface="Arial"/>
                <a:ea typeface="Arial"/>
                <a:cs typeface="Arial"/>
                <a:sym typeface="Arial"/>
              </a:rPr>
              <a:t>sistema automatizado ou manua</a:t>
            </a:r>
            <a:r>
              <a:rPr b="0" i="0" lang="pt-BR" sz="2000" u="none" cap="none" strike="noStrike">
                <a:solidFill>
                  <a:srgbClr val="000000"/>
                </a:solidFill>
                <a:latin typeface="Arial"/>
                <a:ea typeface="Arial"/>
                <a:cs typeface="Arial"/>
                <a:sym typeface="Arial"/>
              </a:rPr>
              <a:t>l, que envolve pessoas, máquinas, e métodos para organizar, coletar, processar e distribuir dados para os usuários do sistema envolvido. </a:t>
            </a:r>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Um Sistema de Informação poder ser usado então para prover informação, qualquer que seja o uso feito dessa informação.</a:t>
            </a:r>
            <a:endParaRPr/>
          </a:p>
          <a:p>
            <a:pPr indent="0" lvl="0" marL="0" marR="0" rtl="0" algn="ctr">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537" name="Google Shape;537;p63"/>
          <p:cNvPicPr preferRelativeResize="0"/>
          <p:nvPr/>
        </p:nvPicPr>
        <p:blipFill rotWithShape="1">
          <a:blip r:embed="rId3">
            <a:alphaModFix/>
          </a:blip>
          <a:srcRect b="0" l="0" r="0" t="0"/>
          <a:stretch/>
        </p:blipFill>
        <p:spPr>
          <a:xfrm>
            <a:off x="642938" y="1928813"/>
            <a:ext cx="3009900" cy="2943225"/>
          </a:xfrm>
          <a:prstGeom prst="rect">
            <a:avLst/>
          </a:prstGeom>
          <a:noFill/>
          <a:ln>
            <a:noFill/>
          </a:ln>
        </p:spPr>
      </p:pic>
      <p:pic>
        <p:nvPicPr>
          <p:cNvPr id="538" name="Google Shape;538;p63"/>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
        <p:nvSpPr>
          <p:cNvPr id="539" name="Google Shape;539;p63"/>
          <p:cNvSpPr txBox="1"/>
          <p:nvPr>
            <p:ph idx="11" type="ftr"/>
          </p:nvPr>
        </p:nvSpPr>
        <p:spPr>
          <a:xfrm>
            <a:off x="395288" y="609282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4"/>
          <p:cNvSpPr txBox="1"/>
          <p:nvPr>
            <p:ph type="ctrTitle"/>
          </p:nvPr>
        </p:nvSpPr>
        <p:spPr>
          <a:xfrm>
            <a:off x="3492500" y="1989138"/>
            <a:ext cx="5038725" cy="1441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sz="3200"/>
              <a:t>Banco de Dados</a:t>
            </a:r>
            <a:endParaRPr/>
          </a:p>
        </p:txBody>
      </p:sp>
      <p:sp>
        <p:nvSpPr>
          <p:cNvPr id="546" name="Google Shape;546;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47" name="Google Shape;547;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548" name="Google Shape;548;p64"/>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54" name="Google Shape;554;p65"/>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a:t>
            </a:r>
            <a:endParaRPr b="0" i="0" sz="2800" u="none" cap="none" strike="noStrike">
              <a:solidFill>
                <a:schemeClr val="dk1"/>
              </a:solidFill>
              <a:latin typeface="Arial"/>
              <a:ea typeface="Arial"/>
              <a:cs typeface="Arial"/>
              <a:sym typeface="Arial"/>
            </a:endParaRPr>
          </a:p>
        </p:txBody>
      </p:sp>
      <p:sp>
        <p:nvSpPr>
          <p:cNvPr id="555" name="Google Shape;555;p65"/>
          <p:cNvSpPr txBox="1"/>
          <p:nvPr/>
        </p:nvSpPr>
        <p:spPr>
          <a:xfrm>
            <a:off x="250825" y="2060575"/>
            <a:ext cx="4757738"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pt-BR" sz="2400" u="none" cap="none" strike="noStrike">
                <a:solidFill>
                  <a:srgbClr val="000000"/>
                </a:solidFill>
                <a:latin typeface="Arial"/>
                <a:ea typeface="Arial"/>
                <a:cs typeface="Arial"/>
                <a:sym typeface="Arial"/>
              </a:rPr>
              <a:t>Coleção de Dados Relacionados</a:t>
            </a:r>
            <a:endParaRPr/>
          </a:p>
        </p:txBody>
      </p:sp>
      <p:pic>
        <p:nvPicPr>
          <p:cNvPr id="556" name="Google Shape;556;p65"/>
          <p:cNvPicPr preferRelativeResize="0"/>
          <p:nvPr/>
        </p:nvPicPr>
        <p:blipFill rotWithShape="1">
          <a:blip r:embed="rId3">
            <a:alphaModFix/>
          </a:blip>
          <a:srcRect b="0" l="0" r="0" t="0"/>
          <a:stretch/>
        </p:blipFill>
        <p:spPr>
          <a:xfrm>
            <a:off x="3132138" y="2852738"/>
            <a:ext cx="5599112" cy="3055937"/>
          </a:xfrm>
          <a:prstGeom prst="rect">
            <a:avLst/>
          </a:prstGeom>
          <a:noFill/>
          <a:ln>
            <a:noFill/>
          </a:ln>
        </p:spPr>
      </p:pic>
      <p:pic>
        <p:nvPicPr>
          <p:cNvPr id="557" name="Google Shape;557;p65"/>
          <p:cNvPicPr preferRelativeResize="0"/>
          <p:nvPr/>
        </p:nvPicPr>
        <p:blipFill rotWithShape="1">
          <a:blip r:embed="rId4">
            <a:alphaModFix/>
          </a:blip>
          <a:srcRect b="0" l="0" r="0" t="0"/>
          <a:stretch/>
        </p:blipFill>
        <p:spPr>
          <a:xfrm>
            <a:off x="7246938" y="542925"/>
            <a:ext cx="1439862" cy="495300"/>
          </a:xfrm>
          <a:prstGeom prst="rect">
            <a:avLst/>
          </a:prstGeom>
          <a:noFill/>
          <a:ln>
            <a:noFill/>
          </a:ln>
        </p:spPr>
      </p:pic>
      <p:sp>
        <p:nvSpPr>
          <p:cNvPr id="558" name="Google Shape;558;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64" name="Google Shape;564;p66"/>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Propriedades Intrincicas  </a:t>
            </a:r>
            <a:endParaRPr b="0" i="0" sz="2800" u="none" cap="none" strike="noStrike">
              <a:solidFill>
                <a:schemeClr val="dk1"/>
              </a:solidFill>
              <a:latin typeface="Arial"/>
              <a:ea typeface="Arial"/>
              <a:cs typeface="Arial"/>
              <a:sym typeface="Arial"/>
            </a:endParaRPr>
          </a:p>
        </p:txBody>
      </p:sp>
      <p:pic>
        <p:nvPicPr>
          <p:cNvPr id="565" name="Google Shape;565;p66"/>
          <p:cNvPicPr preferRelativeResize="0"/>
          <p:nvPr/>
        </p:nvPicPr>
        <p:blipFill rotWithShape="1">
          <a:blip r:embed="rId3">
            <a:alphaModFix/>
          </a:blip>
          <a:srcRect b="0" l="0" r="0" t="0"/>
          <a:stretch/>
        </p:blipFill>
        <p:spPr>
          <a:xfrm>
            <a:off x="7227888" y="1916113"/>
            <a:ext cx="1620837" cy="1652587"/>
          </a:xfrm>
          <a:prstGeom prst="rect">
            <a:avLst/>
          </a:prstGeom>
          <a:noFill/>
          <a:ln>
            <a:noFill/>
          </a:ln>
        </p:spPr>
      </p:pic>
      <p:pic>
        <p:nvPicPr>
          <p:cNvPr id="566" name="Google Shape;566;p66"/>
          <p:cNvPicPr preferRelativeResize="0"/>
          <p:nvPr/>
        </p:nvPicPr>
        <p:blipFill rotWithShape="1">
          <a:blip r:embed="rId4">
            <a:alphaModFix/>
          </a:blip>
          <a:srcRect b="0" l="0" r="0" t="0"/>
          <a:stretch/>
        </p:blipFill>
        <p:spPr>
          <a:xfrm>
            <a:off x="539750" y="2200275"/>
            <a:ext cx="5724525" cy="1828800"/>
          </a:xfrm>
          <a:prstGeom prst="rect">
            <a:avLst/>
          </a:prstGeom>
          <a:noFill/>
          <a:ln>
            <a:noFill/>
          </a:ln>
        </p:spPr>
      </p:pic>
      <p:pic>
        <p:nvPicPr>
          <p:cNvPr id="567" name="Google Shape;567;p66"/>
          <p:cNvPicPr preferRelativeResize="0"/>
          <p:nvPr/>
        </p:nvPicPr>
        <p:blipFill rotWithShape="1">
          <a:blip r:embed="rId5">
            <a:alphaModFix/>
          </a:blip>
          <a:srcRect b="0" l="0" r="0" t="0"/>
          <a:stretch/>
        </p:blipFill>
        <p:spPr>
          <a:xfrm>
            <a:off x="5303838" y="4029075"/>
            <a:ext cx="2735262" cy="1836738"/>
          </a:xfrm>
          <a:prstGeom prst="rect">
            <a:avLst/>
          </a:prstGeom>
          <a:noFill/>
          <a:ln>
            <a:noFill/>
          </a:ln>
        </p:spPr>
      </p:pic>
      <p:pic>
        <p:nvPicPr>
          <p:cNvPr id="568" name="Google Shape;568;p66"/>
          <p:cNvPicPr preferRelativeResize="0"/>
          <p:nvPr/>
        </p:nvPicPr>
        <p:blipFill rotWithShape="1">
          <a:blip r:embed="rId6">
            <a:alphaModFix/>
          </a:blip>
          <a:srcRect b="0" l="0" r="0" t="0"/>
          <a:stretch/>
        </p:blipFill>
        <p:spPr>
          <a:xfrm>
            <a:off x="7227888" y="508000"/>
            <a:ext cx="1439862" cy="495300"/>
          </a:xfrm>
          <a:prstGeom prst="rect">
            <a:avLst/>
          </a:prstGeom>
          <a:noFill/>
          <a:ln>
            <a:noFill/>
          </a:ln>
        </p:spPr>
      </p:pic>
      <p:sp>
        <p:nvSpPr>
          <p:cNvPr id="569" name="Google Shape;569;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75" name="Google Shape;575;p67"/>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Aplicações</a:t>
            </a:r>
            <a:endParaRPr b="0" i="0" sz="2800" u="none" cap="none" strike="noStrike">
              <a:solidFill>
                <a:schemeClr val="dk1"/>
              </a:solidFill>
              <a:latin typeface="Arial"/>
              <a:ea typeface="Arial"/>
              <a:cs typeface="Arial"/>
              <a:sym typeface="Arial"/>
            </a:endParaRPr>
          </a:p>
        </p:txBody>
      </p:sp>
      <p:pic>
        <p:nvPicPr>
          <p:cNvPr id="576" name="Google Shape;576;p67"/>
          <p:cNvPicPr preferRelativeResize="0"/>
          <p:nvPr/>
        </p:nvPicPr>
        <p:blipFill rotWithShape="1">
          <a:blip r:embed="rId3">
            <a:alphaModFix/>
          </a:blip>
          <a:srcRect b="0" l="0" r="0" t="0"/>
          <a:stretch/>
        </p:blipFill>
        <p:spPr>
          <a:xfrm>
            <a:off x="323850" y="2060575"/>
            <a:ext cx="5705475" cy="2105025"/>
          </a:xfrm>
          <a:prstGeom prst="rect">
            <a:avLst/>
          </a:prstGeom>
          <a:noFill/>
          <a:ln>
            <a:noFill/>
          </a:ln>
        </p:spPr>
      </p:pic>
      <p:pic>
        <p:nvPicPr>
          <p:cNvPr id="577" name="Google Shape;577;p67"/>
          <p:cNvPicPr preferRelativeResize="0"/>
          <p:nvPr/>
        </p:nvPicPr>
        <p:blipFill rotWithShape="1">
          <a:blip r:embed="rId4">
            <a:alphaModFix/>
          </a:blip>
          <a:srcRect b="0" l="0" r="0" t="0"/>
          <a:stretch/>
        </p:blipFill>
        <p:spPr>
          <a:xfrm>
            <a:off x="5892800" y="3789363"/>
            <a:ext cx="2686050" cy="1989137"/>
          </a:xfrm>
          <a:prstGeom prst="rect">
            <a:avLst/>
          </a:prstGeom>
          <a:noFill/>
          <a:ln>
            <a:noFill/>
          </a:ln>
        </p:spPr>
      </p:pic>
      <p:pic>
        <p:nvPicPr>
          <p:cNvPr id="578" name="Google Shape;578;p67"/>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
        <p:nvSpPr>
          <p:cNvPr id="579" name="Google Shape;579;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85" name="Google Shape;585;p68"/>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Implementação da Informática</a:t>
            </a:r>
            <a:endParaRPr b="0" i="0" sz="2800" u="none" cap="none" strike="noStrike">
              <a:solidFill>
                <a:schemeClr val="dk1"/>
              </a:solidFill>
              <a:latin typeface="Arial"/>
              <a:ea typeface="Arial"/>
              <a:cs typeface="Arial"/>
              <a:sym typeface="Arial"/>
            </a:endParaRPr>
          </a:p>
        </p:txBody>
      </p:sp>
      <p:pic>
        <p:nvPicPr>
          <p:cNvPr id="586" name="Google Shape;586;p68"/>
          <p:cNvPicPr preferRelativeResize="0"/>
          <p:nvPr/>
        </p:nvPicPr>
        <p:blipFill rotWithShape="1">
          <a:blip r:embed="rId3">
            <a:alphaModFix/>
          </a:blip>
          <a:srcRect b="0" l="0" r="0" t="0"/>
          <a:stretch/>
        </p:blipFill>
        <p:spPr>
          <a:xfrm>
            <a:off x="468313" y="2349500"/>
            <a:ext cx="6929437" cy="2430463"/>
          </a:xfrm>
          <a:prstGeom prst="rect">
            <a:avLst/>
          </a:prstGeom>
          <a:noFill/>
          <a:ln>
            <a:noFill/>
          </a:ln>
        </p:spPr>
      </p:pic>
      <p:pic>
        <p:nvPicPr>
          <p:cNvPr id="587" name="Google Shape;587;p68"/>
          <p:cNvPicPr preferRelativeResize="0"/>
          <p:nvPr/>
        </p:nvPicPr>
        <p:blipFill rotWithShape="1">
          <a:blip r:embed="rId4">
            <a:alphaModFix/>
          </a:blip>
          <a:srcRect b="0" l="0" r="0" t="0"/>
          <a:stretch/>
        </p:blipFill>
        <p:spPr>
          <a:xfrm>
            <a:off x="5357813" y="3716338"/>
            <a:ext cx="3314700" cy="2365375"/>
          </a:xfrm>
          <a:prstGeom prst="rect">
            <a:avLst/>
          </a:prstGeom>
          <a:noFill/>
          <a:ln>
            <a:noFill/>
          </a:ln>
        </p:spPr>
      </p:pic>
      <p:pic>
        <p:nvPicPr>
          <p:cNvPr id="588" name="Google Shape;588;p68"/>
          <p:cNvPicPr preferRelativeResize="0"/>
          <p:nvPr/>
        </p:nvPicPr>
        <p:blipFill rotWithShape="1">
          <a:blip r:embed="rId5">
            <a:alphaModFix/>
          </a:blip>
          <a:srcRect b="0" l="0" r="0" t="0"/>
          <a:stretch/>
        </p:blipFill>
        <p:spPr>
          <a:xfrm>
            <a:off x="7235825" y="508000"/>
            <a:ext cx="1439863" cy="495300"/>
          </a:xfrm>
          <a:prstGeom prst="rect">
            <a:avLst/>
          </a:prstGeom>
          <a:noFill/>
          <a:ln>
            <a:noFill/>
          </a:ln>
        </p:spPr>
      </p:pic>
      <p:sp>
        <p:nvSpPr>
          <p:cNvPr id="589" name="Google Shape;589;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595" name="Google Shape;595;p69"/>
          <p:cNvPicPr preferRelativeResize="0"/>
          <p:nvPr/>
        </p:nvPicPr>
        <p:blipFill rotWithShape="1">
          <a:blip r:embed="rId3">
            <a:alphaModFix/>
          </a:blip>
          <a:srcRect b="0" l="0" r="0" t="0"/>
          <a:stretch/>
        </p:blipFill>
        <p:spPr>
          <a:xfrm>
            <a:off x="457200" y="431800"/>
            <a:ext cx="7948613" cy="1144588"/>
          </a:xfrm>
          <a:prstGeom prst="rect">
            <a:avLst/>
          </a:prstGeom>
          <a:noFill/>
          <a:ln>
            <a:noFill/>
          </a:ln>
        </p:spPr>
      </p:pic>
      <p:pic>
        <p:nvPicPr>
          <p:cNvPr id="596" name="Google Shape;596;p69"/>
          <p:cNvPicPr preferRelativeResize="0"/>
          <p:nvPr/>
        </p:nvPicPr>
        <p:blipFill rotWithShape="1">
          <a:blip r:embed="rId4">
            <a:alphaModFix/>
          </a:blip>
          <a:srcRect b="0" l="0" r="0" t="0"/>
          <a:stretch/>
        </p:blipFill>
        <p:spPr>
          <a:xfrm>
            <a:off x="539750" y="1576388"/>
            <a:ext cx="2987675" cy="2127250"/>
          </a:xfrm>
          <a:prstGeom prst="rect">
            <a:avLst/>
          </a:prstGeom>
          <a:noFill/>
          <a:ln>
            <a:noFill/>
          </a:ln>
        </p:spPr>
      </p:pic>
      <p:pic>
        <p:nvPicPr>
          <p:cNvPr id="597" name="Google Shape;597;p69"/>
          <p:cNvPicPr preferRelativeResize="0"/>
          <p:nvPr/>
        </p:nvPicPr>
        <p:blipFill rotWithShape="1">
          <a:blip r:embed="rId5">
            <a:alphaModFix/>
          </a:blip>
          <a:srcRect b="0" l="0" r="0" t="0"/>
          <a:stretch/>
        </p:blipFill>
        <p:spPr>
          <a:xfrm>
            <a:off x="5435600" y="1844675"/>
            <a:ext cx="3168650" cy="2506663"/>
          </a:xfrm>
          <a:prstGeom prst="rect">
            <a:avLst/>
          </a:prstGeom>
          <a:noFill/>
          <a:ln>
            <a:noFill/>
          </a:ln>
        </p:spPr>
      </p:pic>
      <p:pic>
        <p:nvPicPr>
          <p:cNvPr id="598" name="Google Shape;598;p69"/>
          <p:cNvPicPr preferRelativeResize="0"/>
          <p:nvPr/>
        </p:nvPicPr>
        <p:blipFill rotWithShape="1">
          <a:blip r:embed="rId6">
            <a:alphaModFix/>
          </a:blip>
          <a:srcRect b="0" l="0" r="0" t="0"/>
          <a:stretch/>
        </p:blipFill>
        <p:spPr>
          <a:xfrm>
            <a:off x="1487488" y="4149725"/>
            <a:ext cx="3457575" cy="1931988"/>
          </a:xfrm>
          <a:prstGeom prst="rect">
            <a:avLst/>
          </a:prstGeom>
          <a:noFill/>
          <a:ln>
            <a:noFill/>
          </a:ln>
        </p:spPr>
      </p:pic>
      <p:pic>
        <p:nvPicPr>
          <p:cNvPr id="599" name="Google Shape;599;p69"/>
          <p:cNvPicPr preferRelativeResize="0"/>
          <p:nvPr/>
        </p:nvPicPr>
        <p:blipFill rotWithShape="1">
          <a:blip r:embed="rId7">
            <a:alphaModFix/>
          </a:blip>
          <a:srcRect b="0" l="0" r="0" t="0"/>
          <a:stretch/>
        </p:blipFill>
        <p:spPr>
          <a:xfrm>
            <a:off x="7235825" y="260350"/>
            <a:ext cx="1439863" cy="495300"/>
          </a:xfrm>
          <a:prstGeom prst="rect">
            <a:avLst/>
          </a:prstGeom>
          <a:noFill/>
          <a:ln>
            <a:noFill/>
          </a:ln>
        </p:spPr>
      </p:pic>
      <p:sp>
        <p:nvSpPr>
          <p:cNvPr id="600" name="Google Shape;600;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70"/>
          <p:cNvSpPr txBox="1"/>
          <p:nvPr>
            <p:ph type="ctrTitle"/>
          </p:nvPr>
        </p:nvSpPr>
        <p:spPr>
          <a:xfrm>
            <a:off x="3492500" y="1989138"/>
            <a:ext cx="5038725" cy="1441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sz="3200"/>
              <a:t>Banco de Dados - Vantagens</a:t>
            </a:r>
            <a:endParaRPr/>
          </a:p>
        </p:txBody>
      </p:sp>
      <p:sp>
        <p:nvSpPr>
          <p:cNvPr id="607" name="Google Shape;607;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08" name="Google Shape;608;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609" name="Google Shape;609;p70"/>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15" name="Google Shape;615;p71"/>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16" name="Google Shape;616;p71"/>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1-7 - Redução ou Eliminação de Redundâncias </a:t>
            </a:r>
            <a:endParaRPr b="0" i="0" sz="2000" u="none" cap="none" strike="noStrike">
              <a:solidFill>
                <a:srgbClr val="000000"/>
              </a:solidFill>
              <a:latin typeface="Arial"/>
              <a:ea typeface="Arial"/>
              <a:cs typeface="Arial"/>
              <a:sym typeface="Arial"/>
            </a:endParaRPr>
          </a:p>
        </p:txBody>
      </p:sp>
      <p:sp>
        <p:nvSpPr>
          <p:cNvPr id="617" name="Google Shape;617;p71"/>
          <p:cNvSpPr txBox="1"/>
          <p:nvPr/>
        </p:nvSpPr>
        <p:spPr>
          <a:xfrm>
            <a:off x="323850" y="2708275"/>
            <a:ext cx="3960813"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Possibilita  a </a:t>
            </a:r>
            <a:r>
              <a:rPr b="1" i="0" lang="pt-BR" sz="2000" u="none" cap="none" strike="noStrike">
                <a:solidFill>
                  <a:srgbClr val="000000"/>
                </a:solidFill>
                <a:latin typeface="Arial"/>
                <a:ea typeface="Arial"/>
                <a:cs typeface="Arial"/>
                <a:sym typeface="Arial"/>
              </a:rPr>
              <a:t>eliminação de dados privativos</a:t>
            </a:r>
            <a:r>
              <a:rPr b="0" i="0" lang="pt-BR" sz="2000" u="none" cap="none" strike="noStrike">
                <a:solidFill>
                  <a:srgbClr val="000000"/>
                </a:solidFill>
                <a:latin typeface="Arial"/>
                <a:ea typeface="Arial"/>
                <a:cs typeface="Arial"/>
                <a:sym typeface="Arial"/>
              </a:rPr>
              <a:t> de cada sistema. </a:t>
            </a:r>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-Os dados, que eventualmente são comuns a mais de um sistema, </a:t>
            </a:r>
            <a:r>
              <a:rPr b="1" i="0" lang="pt-BR" sz="2000" u="none" cap="none" strike="noStrike">
                <a:solidFill>
                  <a:srgbClr val="000000"/>
                </a:solidFill>
                <a:latin typeface="Arial"/>
                <a:ea typeface="Arial"/>
                <a:cs typeface="Arial"/>
                <a:sym typeface="Arial"/>
              </a:rPr>
              <a:t>são compartilhados </a:t>
            </a:r>
            <a:r>
              <a:rPr b="0" i="0" lang="pt-BR" sz="2000" u="none" cap="none" strike="noStrike">
                <a:solidFill>
                  <a:srgbClr val="000000"/>
                </a:solidFill>
                <a:latin typeface="Arial"/>
                <a:ea typeface="Arial"/>
                <a:cs typeface="Arial"/>
                <a:sym typeface="Arial"/>
              </a:rPr>
              <a:t>por eles, permitindo o acesso a uma </a:t>
            </a:r>
            <a:r>
              <a:rPr b="1" i="0" lang="pt-BR" sz="2000" u="none" cap="none" strike="noStrike">
                <a:solidFill>
                  <a:srgbClr val="000000"/>
                </a:solidFill>
                <a:latin typeface="Arial"/>
                <a:ea typeface="Arial"/>
                <a:cs typeface="Arial"/>
                <a:sym typeface="Arial"/>
              </a:rPr>
              <a:t>única</a:t>
            </a:r>
            <a:r>
              <a:rPr b="0" i="0" lang="pt-BR" sz="2000" u="none" cap="none" strike="noStrike">
                <a:solidFill>
                  <a:srgbClr val="000000"/>
                </a:solidFill>
                <a:latin typeface="Arial"/>
                <a:ea typeface="Arial"/>
                <a:cs typeface="Arial"/>
                <a:sym typeface="Arial"/>
              </a:rPr>
              <a:t> informação sendo consultada por vários sistemas.</a:t>
            </a:r>
            <a:endParaRPr b="0" i="0" sz="2000" u="none" cap="none" strike="noStrike">
              <a:solidFill>
                <a:srgbClr val="000000"/>
              </a:solidFill>
              <a:latin typeface="Arial"/>
              <a:ea typeface="Arial"/>
              <a:cs typeface="Arial"/>
              <a:sym typeface="Arial"/>
            </a:endParaRPr>
          </a:p>
          <a:p>
            <a:pPr indent="0" lvl="0" marL="0" marR="0" rtl="0" algn="ctr">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18" name="Google Shape;618;p71"/>
          <p:cNvPicPr preferRelativeResize="0"/>
          <p:nvPr/>
        </p:nvPicPr>
        <p:blipFill rotWithShape="1">
          <a:blip r:embed="rId3">
            <a:alphaModFix/>
          </a:blip>
          <a:srcRect b="0" l="0" r="0" t="0"/>
          <a:stretch/>
        </p:blipFill>
        <p:spPr>
          <a:xfrm>
            <a:off x="4297363" y="3068638"/>
            <a:ext cx="4333875" cy="1873250"/>
          </a:xfrm>
          <a:prstGeom prst="rect">
            <a:avLst/>
          </a:prstGeom>
          <a:noFill/>
          <a:ln>
            <a:noFill/>
          </a:ln>
        </p:spPr>
      </p:pic>
      <p:pic>
        <p:nvPicPr>
          <p:cNvPr id="619" name="Google Shape;619;p71"/>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
        <p:nvSpPr>
          <p:cNvPr id="620" name="Google Shape;620;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26" name="Google Shape;626;p72"/>
          <p:cNvSpPr txBox="1"/>
          <p:nvPr/>
        </p:nvSpPr>
        <p:spPr>
          <a:xfrm>
            <a:off x="0" y="1071563"/>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rgbClr val="000000"/>
                </a:solidFill>
                <a:latin typeface="Arial"/>
                <a:ea typeface="Arial"/>
                <a:cs typeface="Arial"/>
                <a:sym typeface="Arial"/>
              </a:rPr>
              <a:t> Sistema Isolados </a:t>
            </a:r>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pic>
        <p:nvPicPr>
          <p:cNvPr id="627" name="Google Shape;627;p72"/>
          <p:cNvPicPr preferRelativeResize="0"/>
          <p:nvPr/>
        </p:nvPicPr>
        <p:blipFill rotWithShape="1">
          <a:blip r:embed="rId3">
            <a:alphaModFix/>
          </a:blip>
          <a:srcRect b="0" l="0" r="0" t="0"/>
          <a:stretch/>
        </p:blipFill>
        <p:spPr>
          <a:xfrm>
            <a:off x="7231063" y="508000"/>
            <a:ext cx="1439862" cy="495300"/>
          </a:xfrm>
          <a:prstGeom prst="rect">
            <a:avLst/>
          </a:prstGeom>
          <a:noFill/>
          <a:ln>
            <a:noFill/>
          </a:ln>
        </p:spPr>
      </p:pic>
      <p:sp>
        <p:nvSpPr>
          <p:cNvPr id="628" name="Google Shape;628;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629" name="Google Shape;629;p72"/>
          <p:cNvPicPr preferRelativeResize="0"/>
          <p:nvPr/>
        </p:nvPicPr>
        <p:blipFill rotWithShape="1">
          <a:blip r:embed="rId4">
            <a:alphaModFix/>
          </a:blip>
          <a:srcRect b="0" l="0" r="0" t="0"/>
          <a:stretch/>
        </p:blipFill>
        <p:spPr>
          <a:xfrm>
            <a:off x="917575" y="2133600"/>
            <a:ext cx="7058025" cy="406717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Plano de Ensino</a:t>
            </a:r>
            <a:endParaRPr/>
          </a:p>
        </p:txBody>
      </p:sp>
      <p:sp>
        <p:nvSpPr>
          <p:cNvPr id="455" name="Google Shape;455;p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56" name="Google Shape;456;p5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457" name="Google Shape;457;p55"/>
          <p:cNvPicPr preferRelativeResize="0"/>
          <p:nvPr/>
        </p:nvPicPr>
        <p:blipFill rotWithShape="1">
          <a:blip r:embed="rId4">
            <a:alphaModFix/>
          </a:blip>
          <a:srcRect b="0" l="0" r="0" t="0"/>
          <a:stretch/>
        </p:blipFill>
        <p:spPr>
          <a:xfrm>
            <a:off x="204787" y="1177925"/>
            <a:ext cx="8629650" cy="4895850"/>
          </a:xfrm>
          <a:prstGeom prst="rect">
            <a:avLst/>
          </a:prstGeom>
          <a:noFill/>
          <a:ln>
            <a:noFill/>
          </a:ln>
        </p:spPr>
      </p:pic>
      <p:sp>
        <p:nvSpPr>
          <p:cNvPr id="458" name="Google Shape;458;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08 - Banco de Dados</a:t>
            </a:r>
            <a:endParaRPr/>
          </a:p>
        </p:txBody>
      </p:sp>
      <p:sp>
        <p:nvSpPr>
          <p:cNvPr id="459" name="Google Shape;459;p55"/>
          <p:cNvSpPr/>
          <p:nvPr/>
        </p:nvSpPr>
        <p:spPr>
          <a:xfrm>
            <a:off x="3676807" y="2443417"/>
            <a:ext cx="600500" cy="425283"/>
          </a:xfrm>
          <a:prstGeom prst="ellipse">
            <a:avLst/>
          </a:prstGeom>
          <a:no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60" name="Google Shape;460;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35" name="Google Shape;635;p73"/>
          <p:cNvSpPr txBox="1"/>
          <p:nvPr/>
        </p:nvSpPr>
        <p:spPr>
          <a:xfrm>
            <a:off x="0" y="1258888"/>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rgbClr val="000000"/>
                </a:solidFill>
                <a:latin typeface="Arial"/>
                <a:ea typeface="Arial"/>
                <a:cs typeface="Arial"/>
                <a:sym typeface="Arial"/>
              </a:rPr>
              <a:t> Sistema Isolados -  </a:t>
            </a:r>
            <a:r>
              <a:rPr b="1" i="0" lang="pt-BR" sz="2800" u="none" cap="none" strike="noStrike">
                <a:solidFill>
                  <a:srgbClr val="000000"/>
                </a:solidFill>
                <a:latin typeface="Tahoma"/>
                <a:ea typeface="Tahoma"/>
                <a:cs typeface="Tahoma"/>
                <a:sym typeface="Tahoma"/>
              </a:rPr>
              <a:t>Redundância de dados</a:t>
            </a:r>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pt-BR"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sp>
        <p:nvSpPr>
          <p:cNvPr id="636" name="Google Shape;636;p73"/>
          <p:cNvSpPr/>
          <p:nvPr/>
        </p:nvSpPr>
        <p:spPr>
          <a:xfrm>
            <a:off x="611188" y="2276475"/>
            <a:ext cx="4962525" cy="3384550"/>
          </a:xfrm>
          <a:prstGeom prst="rect">
            <a:avLst/>
          </a:prstGeom>
          <a:noFill/>
          <a:ln>
            <a:noFill/>
          </a:ln>
          <a:effectLst>
            <a:outerShdw rotWithShape="0" algn="ctr" dir="2700000" dist="35921">
              <a:schemeClr val="lt1"/>
            </a:outerShdw>
          </a:effectLst>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FF0000"/>
              </a:buClr>
              <a:buSzPts val="2000"/>
              <a:buFont typeface="Times New Roman"/>
              <a:buChar char="•"/>
            </a:pPr>
            <a:r>
              <a:rPr b="0" i="0" lang="pt-BR" sz="2000" u="none" cap="none" strike="noStrike">
                <a:solidFill>
                  <a:srgbClr val="000000"/>
                </a:solidFill>
                <a:latin typeface="Tahoma"/>
                <a:ea typeface="Tahoma"/>
                <a:cs typeface="Tahoma"/>
                <a:sym typeface="Tahoma"/>
              </a:rPr>
              <a:t>Um mesmo </a:t>
            </a:r>
            <a:r>
              <a:rPr b="1" i="0" lang="pt-BR" sz="2000" u="none" cap="none" strike="noStrike">
                <a:solidFill>
                  <a:srgbClr val="000000"/>
                </a:solidFill>
                <a:latin typeface="Tahoma"/>
                <a:ea typeface="Tahoma"/>
                <a:cs typeface="Tahoma"/>
                <a:sym typeface="Tahoma"/>
              </a:rPr>
              <a:t>dado ocorre múltiplas vezes em locais diferenciados </a:t>
            </a:r>
            <a:r>
              <a:rPr b="0" i="0" lang="pt-BR" sz="2000" u="none" cap="none" strike="noStrike">
                <a:solidFill>
                  <a:srgbClr val="000000"/>
                </a:solidFill>
                <a:latin typeface="Tahoma"/>
                <a:ea typeface="Tahoma"/>
                <a:cs typeface="Tahoma"/>
                <a:sym typeface="Tahoma"/>
              </a:rPr>
              <a:t>em um sistema computacional.</a:t>
            </a:r>
            <a:endParaRPr/>
          </a:p>
          <a:p>
            <a:pPr indent="-342900" lvl="0" marL="342900" marR="0" rtl="0" algn="l">
              <a:lnSpc>
                <a:spcPct val="150000"/>
              </a:lnSpc>
              <a:spcBef>
                <a:spcPts val="600"/>
              </a:spcBef>
              <a:spcAft>
                <a:spcPts val="0"/>
              </a:spcAft>
              <a:buClr>
                <a:schemeClr val="dk1"/>
              </a:buClr>
              <a:buSzPts val="2000"/>
              <a:buFont typeface="Noto Sans Symbols"/>
              <a:buNone/>
            </a:pPr>
            <a:r>
              <a:t/>
            </a:r>
            <a:endParaRPr b="0" i="0" sz="2000" u="none" cap="none" strike="noStrike">
              <a:solidFill>
                <a:srgbClr val="000000"/>
              </a:solidFill>
              <a:latin typeface="Tahoma"/>
              <a:ea typeface="Tahoma"/>
              <a:cs typeface="Tahoma"/>
              <a:sym typeface="Tahoma"/>
            </a:endParaRPr>
          </a:p>
          <a:p>
            <a:pPr indent="-342900" lvl="0" marL="342900" marR="0" rtl="0" algn="l">
              <a:lnSpc>
                <a:spcPct val="150000"/>
              </a:lnSpc>
              <a:spcBef>
                <a:spcPts val="600"/>
              </a:spcBef>
              <a:spcAft>
                <a:spcPts val="0"/>
              </a:spcAft>
              <a:buClr>
                <a:srgbClr val="000000"/>
              </a:buClr>
              <a:buSzPts val="2000"/>
              <a:buFont typeface="Times New Roman"/>
              <a:buChar char="•"/>
            </a:pPr>
            <a:r>
              <a:rPr b="1" i="0" lang="pt-BR" sz="2000" u="none" cap="none" strike="noStrike">
                <a:solidFill>
                  <a:srgbClr val="000000"/>
                </a:solidFill>
                <a:latin typeface="Tahoma"/>
                <a:ea typeface="Tahoma"/>
                <a:cs typeface="Tahoma"/>
                <a:sym typeface="Tahoma"/>
              </a:rPr>
              <a:t>Inconsistência de dados.</a:t>
            </a:r>
            <a:endParaRPr/>
          </a:p>
        </p:txBody>
      </p:sp>
      <p:pic>
        <p:nvPicPr>
          <p:cNvPr id="637" name="Google Shape;637;p73"/>
          <p:cNvPicPr preferRelativeResize="0"/>
          <p:nvPr/>
        </p:nvPicPr>
        <p:blipFill rotWithShape="1">
          <a:blip r:embed="rId3">
            <a:alphaModFix/>
          </a:blip>
          <a:srcRect b="0" l="0" r="0" t="0"/>
          <a:stretch/>
        </p:blipFill>
        <p:spPr>
          <a:xfrm>
            <a:off x="7645400" y="1446213"/>
            <a:ext cx="1247775" cy="1398587"/>
          </a:xfrm>
          <a:prstGeom prst="rect">
            <a:avLst/>
          </a:prstGeom>
          <a:noFill/>
          <a:ln>
            <a:noFill/>
          </a:ln>
        </p:spPr>
      </p:pic>
      <p:pic>
        <p:nvPicPr>
          <p:cNvPr id="638" name="Google Shape;638;p73"/>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
        <p:nvSpPr>
          <p:cNvPr id="639" name="Google Shape;639;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640" name="Google Shape;640;p73"/>
          <p:cNvPicPr preferRelativeResize="0"/>
          <p:nvPr/>
        </p:nvPicPr>
        <p:blipFill rotWithShape="1">
          <a:blip r:embed="rId5">
            <a:alphaModFix/>
          </a:blip>
          <a:srcRect b="0" l="0" r="0" t="0"/>
          <a:stretch/>
        </p:blipFill>
        <p:spPr>
          <a:xfrm>
            <a:off x="4578350" y="3471863"/>
            <a:ext cx="4549775" cy="2620962"/>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46" name="Google Shape;646;p74"/>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47" name="Google Shape;647;p74"/>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2-7 - Eliminação de Inconsistências</a:t>
            </a:r>
            <a:r>
              <a:rPr b="0" i="0" lang="pt-BR" sz="2000" u="none" cap="none" strike="noStrike">
                <a:solidFill>
                  <a:srgbClr val="000000"/>
                </a:solidFill>
                <a:latin typeface="Arial"/>
                <a:ea typeface="Arial"/>
                <a:cs typeface="Arial"/>
                <a:sym typeface="Arial"/>
              </a:rPr>
              <a:t> </a:t>
            </a:r>
            <a:r>
              <a:rPr b="1" i="0" lang="pt-BR"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sp>
        <p:nvSpPr>
          <p:cNvPr id="648" name="Google Shape;648;p74"/>
          <p:cNvSpPr txBox="1"/>
          <p:nvPr/>
        </p:nvSpPr>
        <p:spPr>
          <a:xfrm>
            <a:off x="323850" y="2443163"/>
            <a:ext cx="5472113"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Através do armazenamento da informação em um </a:t>
            </a:r>
            <a:r>
              <a:rPr b="1" i="0" lang="pt-BR" sz="2000" u="none" cap="none" strike="noStrike">
                <a:solidFill>
                  <a:srgbClr val="000000"/>
                </a:solidFill>
                <a:latin typeface="Arial"/>
                <a:ea typeface="Arial"/>
                <a:cs typeface="Arial"/>
                <a:sym typeface="Arial"/>
              </a:rPr>
              <a:t>único local </a:t>
            </a:r>
            <a:r>
              <a:rPr b="0" i="0" lang="pt-BR" sz="2000" u="none" cap="none" strike="noStrike">
                <a:solidFill>
                  <a:srgbClr val="000000"/>
                </a:solidFill>
                <a:latin typeface="Arial"/>
                <a:ea typeface="Arial"/>
                <a:cs typeface="Arial"/>
                <a:sym typeface="Arial"/>
              </a:rPr>
              <a:t>com acesso descentralizado e, sendo </a:t>
            </a:r>
            <a:r>
              <a:rPr b="1" i="0" lang="pt-BR" sz="2000" u="none" cap="none" strike="noStrike">
                <a:solidFill>
                  <a:srgbClr val="000000"/>
                </a:solidFill>
                <a:latin typeface="Arial"/>
                <a:ea typeface="Arial"/>
                <a:cs typeface="Arial"/>
                <a:sym typeface="Arial"/>
              </a:rPr>
              <a:t>compartilhada à vários sistemas,</a:t>
            </a:r>
            <a:r>
              <a:rPr b="0" i="0" lang="pt-BR" sz="2000" u="none" cap="none" strike="noStrike">
                <a:solidFill>
                  <a:srgbClr val="000000"/>
                </a:solidFill>
                <a:latin typeface="Arial"/>
                <a:ea typeface="Arial"/>
                <a:cs typeface="Arial"/>
                <a:sym typeface="Arial"/>
              </a:rPr>
              <a:t> os usuários estarão utilizando uma informação confiável. </a:t>
            </a:r>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A inconsistência ocorre quando um mesmo campo tem </a:t>
            </a:r>
            <a:r>
              <a:rPr b="1" i="0" lang="pt-BR" sz="2000" u="none" cap="none" strike="noStrike">
                <a:solidFill>
                  <a:srgbClr val="000000"/>
                </a:solidFill>
                <a:latin typeface="Arial"/>
                <a:ea typeface="Arial"/>
                <a:cs typeface="Arial"/>
                <a:sym typeface="Arial"/>
              </a:rPr>
              <a:t>valores diferentes em sistemas diferentes.</a:t>
            </a:r>
            <a:r>
              <a:rPr b="0" i="0" lang="pt-BR" sz="2000" u="none" cap="none" strike="noStrike">
                <a:solidFill>
                  <a:srgbClr val="000000"/>
                </a:solidFill>
                <a:latin typeface="Arial"/>
                <a:ea typeface="Arial"/>
                <a:cs typeface="Arial"/>
                <a:sym typeface="Arial"/>
              </a:rPr>
              <a:t> Exemplo, o estado civil de uma pessoa é solteiro em um sistema e casado em outro. </a:t>
            </a:r>
            <a:endParaRPr/>
          </a:p>
          <a:p>
            <a:pPr indent="0" lvl="0" marL="0" marR="0" rtl="0" algn="ctr">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49" name="Google Shape;649;p74"/>
          <p:cNvPicPr preferRelativeResize="0"/>
          <p:nvPr/>
        </p:nvPicPr>
        <p:blipFill rotWithShape="1">
          <a:blip r:embed="rId3">
            <a:alphaModFix/>
          </a:blip>
          <a:srcRect b="0" l="0" r="0" t="0"/>
          <a:stretch/>
        </p:blipFill>
        <p:spPr>
          <a:xfrm>
            <a:off x="6496050" y="1341438"/>
            <a:ext cx="2479675" cy="1574800"/>
          </a:xfrm>
          <a:prstGeom prst="rect">
            <a:avLst/>
          </a:prstGeom>
          <a:noFill/>
          <a:ln>
            <a:noFill/>
          </a:ln>
        </p:spPr>
      </p:pic>
      <p:pic>
        <p:nvPicPr>
          <p:cNvPr id="650" name="Google Shape;650;p74"/>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
        <p:nvSpPr>
          <p:cNvPr id="651" name="Google Shape;651;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652" name="Google Shape;652;p74"/>
          <p:cNvPicPr preferRelativeResize="0"/>
          <p:nvPr/>
        </p:nvPicPr>
        <p:blipFill rotWithShape="1">
          <a:blip r:embed="rId5">
            <a:alphaModFix/>
          </a:blip>
          <a:srcRect b="0" l="0" r="0" t="0"/>
          <a:stretch/>
        </p:blipFill>
        <p:spPr>
          <a:xfrm>
            <a:off x="6029325" y="3644900"/>
            <a:ext cx="2952750" cy="170180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58" name="Google Shape;658;p75"/>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59" name="Google Shape;659;p75"/>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3-7 - Compartilhamento dos Dados</a:t>
            </a:r>
            <a:endParaRPr b="0" i="0" sz="2000" u="none" cap="none" strike="noStrike">
              <a:solidFill>
                <a:srgbClr val="000000"/>
              </a:solidFill>
              <a:latin typeface="Arial"/>
              <a:ea typeface="Arial"/>
              <a:cs typeface="Arial"/>
              <a:sym typeface="Arial"/>
            </a:endParaRPr>
          </a:p>
        </p:txBody>
      </p:sp>
      <p:sp>
        <p:nvSpPr>
          <p:cNvPr id="660" name="Google Shape;660;p75"/>
          <p:cNvSpPr txBox="1"/>
          <p:nvPr/>
        </p:nvSpPr>
        <p:spPr>
          <a:xfrm>
            <a:off x="250825" y="3213100"/>
            <a:ext cx="4105275" cy="947738"/>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Permite a </a:t>
            </a:r>
            <a:r>
              <a:rPr b="1" i="0" lang="pt-BR" sz="2000" u="none" cap="none" strike="noStrike">
                <a:solidFill>
                  <a:srgbClr val="000000"/>
                </a:solidFill>
                <a:latin typeface="Arial"/>
                <a:ea typeface="Arial"/>
                <a:cs typeface="Arial"/>
                <a:sym typeface="Arial"/>
              </a:rPr>
              <a:t>utilização simultânea e segura de um dado,</a:t>
            </a:r>
            <a:r>
              <a:rPr b="0" i="0" lang="pt-BR" sz="2000" u="none" cap="none" strike="noStrike">
                <a:solidFill>
                  <a:srgbClr val="000000"/>
                </a:solidFill>
                <a:latin typeface="Arial"/>
                <a:ea typeface="Arial"/>
                <a:cs typeface="Arial"/>
                <a:sym typeface="Arial"/>
              </a:rPr>
              <a:t> por mais de uma aplicação ou usuário, independente da operação que esteja sendo realizada. </a:t>
            </a:r>
            <a:endParaRPr/>
          </a:p>
          <a:p>
            <a:pPr indent="0" lvl="0" marL="0" marR="0" rtl="0" algn="ctr">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61" name="Google Shape;661;p75"/>
          <p:cNvPicPr preferRelativeResize="0"/>
          <p:nvPr/>
        </p:nvPicPr>
        <p:blipFill rotWithShape="1">
          <a:blip r:embed="rId3">
            <a:alphaModFix/>
          </a:blip>
          <a:srcRect b="0" l="0" r="0" t="0"/>
          <a:stretch/>
        </p:blipFill>
        <p:spPr>
          <a:xfrm>
            <a:off x="5149850" y="1557338"/>
            <a:ext cx="3556000" cy="2390775"/>
          </a:xfrm>
          <a:prstGeom prst="rect">
            <a:avLst/>
          </a:prstGeom>
          <a:noFill/>
          <a:ln>
            <a:noFill/>
          </a:ln>
        </p:spPr>
      </p:pic>
      <p:pic>
        <p:nvPicPr>
          <p:cNvPr id="662" name="Google Shape;662;p75"/>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
        <p:nvSpPr>
          <p:cNvPr id="663" name="Google Shape;663;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664" name="Google Shape;664;p75"/>
          <p:cNvPicPr preferRelativeResize="0"/>
          <p:nvPr/>
        </p:nvPicPr>
        <p:blipFill rotWithShape="1">
          <a:blip r:embed="rId5">
            <a:alphaModFix/>
          </a:blip>
          <a:srcRect b="0" l="0" r="0" t="0"/>
          <a:stretch/>
        </p:blipFill>
        <p:spPr>
          <a:xfrm>
            <a:off x="5154613" y="4162425"/>
            <a:ext cx="3467100" cy="18669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70" name="Google Shape;670;p76"/>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71" name="Google Shape;671;p76"/>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4-7 - Restrições de Segurança</a:t>
            </a:r>
            <a:endParaRPr b="0" i="0" sz="2000" u="none" cap="none" strike="noStrike">
              <a:solidFill>
                <a:srgbClr val="000000"/>
              </a:solidFill>
              <a:latin typeface="Arial"/>
              <a:ea typeface="Arial"/>
              <a:cs typeface="Arial"/>
              <a:sym typeface="Arial"/>
            </a:endParaRPr>
          </a:p>
        </p:txBody>
      </p:sp>
      <p:sp>
        <p:nvSpPr>
          <p:cNvPr id="672" name="Google Shape;672;p76"/>
          <p:cNvSpPr txBox="1"/>
          <p:nvPr/>
        </p:nvSpPr>
        <p:spPr>
          <a:xfrm>
            <a:off x="250825" y="2708275"/>
            <a:ext cx="3960813"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Define para cada usuário o nível de acesso a ele concedido (</a:t>
            </a:r>
            <a:r>
              <a:rPr b="1" i="0" lang="pt-BR" sz="2000" u="none" cap="none" strike="noStrike">
                <a:solidFill>
                  <a:srgbClr val="000000"/>
                </a:solidFill>
                <a:latin typeface="Arial"/>
                <a:ea typeface="Arial"/>
                <a:cs typeface="Arial"/>
                <a:sym typeface="Arial"/>
              </a:rPr>
              <a:t>leitura, leitura e gravação ou sem acesso</a:t>
            </a:r>
            <a:r>
              <a:rPr b="0" i="0" lang="pt-BR" sz="2000" u="none" cap="none" strike="noStrike">
                <a:solidFill>
                  <a:srgbClr val="000000"/>
                </a:solidFill>
                <a:latin typeface="Arial"/>
                <a:ea typeface="Arial"/>
                <a:cs typeface="Arial"/>
                <a:sym typeface="Arial"/>
              </a:rPr>
              <a:t>) ao arquivo e/ou campo. </a:t>
            </a:r>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Este recurso </a:t>
            </a:r>
            <a:r>
              <a:rPr b="1" i="0" lang="pt-BR" sz="2000" u="none" cap="none" strike="noStrike">
                <a:solidFill>
                  <a:srgbClr val="000000"/>
                </a:solidFill>
                <a:latin typeface="Arial"/>
                <a:ea typeface="Arial"/>
                <a:cs typeface="Arial"/>
                <a:sym typeface="Arial"/>
              </a:rPr>
              <a:t>impede</a:t>
            </a:r>
            <a:r>
              <a:rPr b="0" i="0" lang="pt-BR" sz="2000" u="none" cap="none" strike="noStrike">
                <a:solidFill>
                  <a:srgbClr val="000000"/>
                </a:solidFill>
                <a:latin typeface="Arial"/>
                <a:ea typeface="Arial"/>
                <a:cs typeface="Arial"/>
                <a:sym typeface="Arial"/>
              </a:rPr>
              <a:t> que pessoas </a:t>
            </a:r>
            <a:r>
              <a:rPr b="1" i="0" lang="pt-BR" sz="2000" u="none" cap="none" strike="noStrike">
                <a:solidFill>
                  <a:srgbClr val="000000"/>
                </a:solidFill>
                <a:latin typeface="Arial"/>
                <a:ea typeface="Arial"/>
                <a:cs typeface="Arial"/>
                <a:sym typeface="Arial"/>
              </a:rPr>
              <a:t>não autorizadas </a:t>
            </a:r>
            <a:r>
              <a:rPr b="0" i="0" lang="pt-BR" sz="2000" u="none" cap="none" strike="noStrike">
                <a:solidFill>
                  <a:srgbClr val="000000"/>
                </a:solidFill>
                <a:latin typeface="Arial"/>
                <a:ea typeface="Arial"/>
                <a:cs typeface="Arial"/>
                <a:sym typeface="Arial"/>
              </a:rPr>
              <a:t>utilizem ou atualizem um determinado arquivo ou campo.</a:t>
            </a:r>
            <a:endParaRPr/>
          </a:p>
          <a:p>
            <a:pPr indent="0" lvl="0" marL="0" marR="0" rtl="0" algn="just">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73" name="Google Shape;673;p76"/>
          <p:cNvPicPr preferRelativeResize="0"/>
          <p:nvPr/>
        </p:nvPicPr>
        <p:blipFill rotWithShape="1">
          <a:blip r:embed="rId3">
            <a:alphaModFix/>
          </a:blip>
          <a:srcRect b="0" l="0" r="0" t="0"/>
          <a:stretch/>
        </p:blipFill>
        <p:spPr>
          <a:xfrm>
            <a:off x="4572000" y="2205038"/>
            <a:ext cx="4379913" cy="2541587"/>
          </a:xfrm>
          <a:prstGeom prst="rect">
            <a:avLst/>
          </a:prstGeom>
          <a:noFill/>
          <a:ln>
            <a:noFill/>
          </a:ln>
        </p:spPr>
      </p:pic>
      <p:pic>
        <p:nvPicPr>
          <p:cNvPr id="674" name="Google Shape;674;p76"/>
          <p:cNvPicPr preferRelativeResize="0"/>
          <p:nvPr/>
        </p:nvPicPr>
        <p:blipFill rotWithShape="1">
          <a:blip r:embed="rId4">
            <a:alphaModFix/>
          </a:blip>
          <a:srcRect b="0" l="0" r="0" t="0"/>
          <a:stretch/>
        </p:blipFill>
        <p:spPr>
          <a:xfrm>
            <a:off x="7235825" y="406400"/>
            <a:ext cx="1439863" cy="495300"/>
          </a:xfrm>
          <a:prstGeom prst="rect">
            <a:avLst/>
          </a:prstGeom>
          <a:noFill/>
          <a:ln>
            <a:noFill/>
          </a:ln>
        </p:spPr>
      </p:pic>
      <p:sp>
        <p:nvSpPr>
          <p:cNvPr id="675" name="Google Shape;675;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81" name="Google Shape;681;p77"/>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82" name="Google Shape;682;p77"/>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5-7 - Padronização dos Dados</a:t>
            </a:r>
            <a:r>
              <a:rPr b="0" i="0" lang="pt-BR" sz="2000" u="none" cap="none" strike="noStrike">
                <a:solidFill>
                  <a:srgbClr val="000000"/>
                </a:solidFill>
                <a:latin typeface="Arial"/>
                <a:ea typeface="Arial"/>
                <a:cs typeface="Arial"/>
                <a:sym typeface="Arial"/>
              </a:rPr>
              <a:t> </a:t>
            </a:r>
            <a:endParaRPr/>
          </a:p>
        </p:txBody>
      </p:sp>
      <p:sp>
        <p:nvSpPr>
          <p:cNvPr id="683" name="Google Shape;683;p77"/>
          <p:cNvSpPr txBox="1"/>
          <p:nvPr/>
        </p:nvSpPr>
        <p:spPr>
          <a:xfrm>
            <a:off x="250825" y="2708275"/>
            <a:ext cx="3744913" cy="947738"/>
          </a:xfrm>
          <a:prstGeom prst="rect">
            <a:avLst/>
          </a:prstGeom>
          <a:noFill/>
          <a:ln>
            <a:noFill/>
          </a:ln>
        </p:spPr>
        <p:txBody>
          <a:bodyPr anchorCtr="0" anchor="t" bIns="45700" lIns="91425" spcFirstLastPara="1" rIns="91425" wrap="square" tIns="45700">
            <a:noAutofit/>
          </a:bodyPr>
          <a:lstStyle/>
          <a:p>
            <a:pPr indent="-127000" lvl="0" marL="0" marR="0" rtl="0" algn="just">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Permite que os campos armazenados na base de dados sejam </a:t>
            </a:r>
            <a:r>
              <a:rPr b="1" i="0" lang="pt-BR" sz="2000" u="none" cap="none" strike="noStrike">
                <a:solidFill>
                  <a:srgbClr val="000000"/>
                </a:solidFill>
                <a:latin typeface="Arial"/>
                <a:ea typeface="Arial"/>
                <a:cs typeface="Arial"/>
                <a:sym typeface="Arial"/>
              </a:rPr>
              <a:t>padronizados</a:t>
            </a:r>
            <a:r>
              <a:rPr b="0" i="0" lang="pt-BR" sz="2000" u="none" cap="none" strike="noStrike">
                <a:solidFill>
                  <a:srgbClr val="000000"/>
                </a:solidFill>
                <a:latin typeface="Arial"/>
                <a:ea typeface="Arial"/>
                <a:cs typeface="Arial"/>
                <a:sym typeface="Arial"/>
              </a:rPr>
              <a:t> segundo um determinado formato de armazenamento.</a:t>
            </a:r>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127000" lvl="0" marL="0" marR="0" rtl="0" algn="just">
              <a:lnSpc>
                <a:spcPct val="10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Ex. Para o campo "</a:t>
            </a:r>
            <a:r>
              <a:rPr b="1" i="0" lang="pt-BR" sz="2000" u="none" cap="none" strike="noStrike">
                <a:solidFill>
                  <a:srgbClr val="000000"/>
                </a:solidFill>
                <a:latin typeface="Arial"/>
                <a:ea typeface="Arial"/>
                <a:cs typeface="Arial"/>
                <a:sym typeface="Arial"/>
              </a:rPr>
              <a:t>Sexo</a:t>
            </a:r>
            <a:r>
              <a:rPr b="0" i="0" lang="pt-BR" sz="2000" u="none" cap="none" strike="noStrike">
                <a:solidFill>
                  <a:srgbClr val="000000"/>
                </a:solidFill>
                <a:latin typeface="Arial"/>
                <a:ea typeface="Arial"/>
                <a:cs typeface="Arial"/>
                <a:sym typeface="Arial"/>
              </a:rPr>
              <a:t>" somente será permitido armazenamento dos conteúdos "</a:t>
            </a:r>
            <a:r>
              <a:rPr b="1" i="0" lang="pt-BR" sz="2000" u="none" cap="none" strike="noStrike">
                <a:solidFill>
                  <a:srgbClr val="000000"/>
                </a:solidFill>
                <a:latin typeface="Arial"/>
                <a:ea typeface="Arial"/>
                <a:cs typeface="Arial"/>
                <a:sym typeface="Arial"/>
              </a:rPr>
              <a:t>M</a:t>
            </a:r>
            <a:r>
              <a:rPr b="0" i="0" lang="pt-BR" sz="2000" u="none" cap="none" strike="noStrike">
                <a:solidFill>
                  <a:srgbClr val="000000"/>
                </a:solidFill>
                <a:latin typeface="Arial"/>
                <a:ea typeface="Arial"/>
                <a:cs typeface="Arial"/>
                <a:sym typeface="Arial"/>
              </a:rPr>
              <a:t>" ou "</a:t>
            </a:r>
            <a:r>
              <a:rPr b="1" i="0" lang="pt-BR" sz="2000" u="none" cap="none" strike="noStrike">
                <a:solidFill>
                  <a:srgbClr val="000000"/>
                </a:solidFill>
                <a:latin typeface="Arial"/>
                <a:ea typeface="Arial"/>
                <a:cs typeface="Arial"/>
                <a:sym typeface="Arial"/>
              </a:rPr>
              <a:t>F</a:t>
            </a:r>
            <a:r>
              <a:rPr b="0" i="0" lang="pt-BR"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84" name="Google Shape;684;p77"/>
          <p:cNvPicPr preferRelativeResize="0"/>
          <p:nvPr/>
        </p:nvPicPr>
        <p:blipFill rotWithShape="1">
          <a:blip r:embed="rId3">
            <a:alphaModFix/>
          </a:blip>
          <a:srcRect b="0" l="0" r="0" t="0"/>
          <a:stretch/>
        </p:blipFill>
        <p:spPr>
          <a:xfrm>
            <a:off x="4191000" y="2565400"/>
            <a:ext cx="4953000" cy="1266825"/>
          </a:xfrm>
          <a:prstGeom prst="rect">
            <a:avLst/>
          </a:prstGeom>
          <a:noFill/>
          <a:ln>
            <a:noFill/>
          </a:ln>
        </p:spPr>
      </p:pic>
      <p:pic>
        <p:nvPicPr>
          <p:cNvPr id="685" name="Google Shape;685;p77"/>
          <p:cNvPicPr preferRelativeResize="0"/>
          <p:nvPr/>
        </p:nvPicPr>
        <p:blipFill rotWithShape="1">
          <a:blip r:embed="rId4">
            <a:alphaModFix/>
          </a:blip>
          <a:srcRect b="0" l="0" r="0" t="0"/>
          <a:stretch/>
        </p:blipFill>
        <p:spPr>
          <a:xfrm>
            <a:off x="7092950" y="700088"/>
            <a:ext cx="1439863" cy="495300"/>
          </a:xfrm>
          <a:prstGeom prst="rect">
            <a:avLst/>
          </a:prstGeom>
          <a:noFill/>
          <a:ln>
            <a:noFill/>
          </a:ln>
        </p:spPr>
      </p:pic>
      <p:sp>
        <p:nvSpPr>
          <p:cNvPr id="686" name="Google Shape;686;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692" name="Google Shape;692;p78"/>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693" name="Google Shape;693;p78"/>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6-7 - Independência dos Dados</a:t>
            </a:r>
            <a:endParaRPr b="0" i="0" sz="2000" u="none" cap="none" strike="noStrike">
              <a:solidFill>
                <a:srgbClr val="000000"/>
              </a:solidFill>
              <a:latin typeface="Arial"/>
              <a:ea typeface="Arial"/>
              <a:cs typeface="Arial"/>
              <a:sym typeface="Arial"/>
            </a:endParaRPr>
          </a:p>
        </p:txBody>
      </p:sp>
      <p:sp>
        <p:nvSpPr>
          <p:cNvPr id="694" name="Google Shape;694;p78"/>
          <p:cNvSpPr txBox="1"/>
          <p:nvPr/>
        </p:nvSpPr>
        <p:spPr>
          <a:xfrm>
            <a:off x="250825" y="2708275"/>
            <a:ext cx="3744913" cy="947738"/>
          </a:xfrm>
          <a:prstGeom prst="rect">
            <a:avLst/>
          </a:prstGeom>
          <a:noFill/>
          <a:ln>
            <a:noFill/>
          </a:ln>
        </p:spPr>
        <p:txBody>
          <a:bodyPr anchorCtr="0" anchor="t" bIns="45700" lIns="91425" spcFirstLastPara="1" rIns="91425" wrap="square" tIns="45700">
            <a:noAutofit/>
          </a:bodyPr>
          <a:lstStyle/>
          <a:p>
            <a:pPr indent="-82550" lvl="0" marL="0" marR="0" rtl="0" algn="just">
              <a:lnSpc>
                <a:spcPct val="100000"/>
              </a:lnSpc>
              <a:spcBef>
                <a:spcPts val="0"/>
              </a:spcBef>
              <a:spcAft>
                <a:spcPts val="0"/>
              </a:spcAft>
              <a:buClr>
                <a:srgbClr val="666699"/>
              </a:buClr>
              <a:buSzPts val="1300"/>
              <a:buFont typeface="Arial"/>
              <a:buChar char="-"/>
            </a:pPr>
            <a:r>
              <a:rPr b="0" i="0" lang="pt-BR" sz="2000" u="none" cap="none" strike="noStrike">
                <a:solidFill>
                  <a:srgbClr val="000000"/>
                </a:solidFill>
                <a:latin typeface="Arial"/>
                <a:ea typeface="Arial"/>
                <a:cs typeface="Arial"/>
                <a:sym typeface="Arial"/>
              </a:rPr>
              <a:t>Representa a forma física de armazenamento dos dados no Banco de Dados e a </a:t>
            </a:r>
            <a:r>
              <a:rPr b="1" i="0" lang="pt-BR" sz="2000" u="none" cap="none" strike="noStrike">
                <a:solidFill>
                  <a:srgbClr val="000000"/>
                </a:solidFill>
                <a:latin typeface="Arial"/>
                <a:ea typeface="Arial"/>
                <a:cs typeface="Arial"/>
                <a:sym typeface="Arial"/>
              </a:rPr>
              <a:t>recuperação</a:t>
            </a:r>
            <a:r>
              <a:rPr b="0" i="0" lang="pt-BR" sz="2000" u="none" cap="none" strike="noStrike">
                <a:solidFill>
                  <a:srgbClr val="000000"/>
                </a:solidFill>
                <a:latin typeface="Arial"/>
                <a:ea typeface="Arial"/>
                <a:cs typeface="Arial"/>
                <a:sym typeface="Arial"/>
              </a:rPr>
              <a:t> das informações pelos programas de aplicação.</a:t>
            </a:r>
            <a:endParaRPr/>
          </a:p>
          <a:p>
            <a:pPr indent="-82550" lvl="0" marL="0" marR="0" rtl="0" algn="just">
              <a:lnSpc>
                <a:spcPct val="100000"/>
              </a:lnSpc>
              <a:spcBef>
                <a:spcPts val="400"/>
              </a:spcBef>
              <a:spcAft>
                <a:spcPts val="0"/>
              </a:spcAft>
              <a:buClr>
                <a:srgbClr val="666699"/>
              </a:buClr>
              <a:buSzPts val="1300"/>
              <a:buFont typeface="Arial"/>
              <a:buChar char="-"/>
            </a:pPr>
            <a:r>
              <a:rPr b="0" i="0" lang="pt-BR" sz="2000" u="none" cap="none" strike="noStrike">
                <a:solidFill>
                  <a:srgbClr val="000000"/>
                </a:solidFill>
                <a:latin typeface="Arial"/>
                <a:ea typeface="Arial"/>
                <a:cs typeface="Arial"/>
                <a:sym typeface="Arial"/>
              </a:rPr>
              <a:t> Esta recuperação deverá ser totalmente independente da maneira com que os dados estão fisicamente armazenados. </a:t>
            </a:r>
            <a:endParaRPr/>
          </a:p>
          <a:p>
            <a:pPr indent="-82550" lvl="0" marL="0" marR="0" rtl="0" algn="just">
              <a:lnSpc>
                <a:spcPct val="100000"/>
              </a:lnSpc>
              <a:spcBef>
                <a:spcPts val="400"/>
              </a:spcBef>
              <a:spcAft>
                <a:spcPts val="0"/>
              </a:spcAft>
              <a:buClr>
                <a:srgbClr val="666699"/>
              </a:buClr>
              <a:buSzPts val="1300"/>
              <a:buFont typeface="Arial"/>
              <a:buChar char="-"/>
            </a:pPr>
            <a:r>
              <a:rPr b="0" i="0" lang="pt-BR" sz="2000" u="none" cap="none" strike="noStrike">
                <a:solidFill>
                  <a:srgbClr val="000000"/>
                </a:solidFill>
                <a:latin typeface="Arial"/>
                <a:ea typeface="Arial"/>
                <a:cs typeface="Arial"/>
                <a:sym typeface="Arial"/>
              </a:rPr>
              <a:t>- Posso fazer </a:t>
            </a:r>
            <a:r>
              <a:rPr b="1" i="0" lang="pt-BR" sz="2000" u="none" cap="none" strike="noStrike">
                <a:solidFill>
                  <a:srgbClr val="000000"/>
                </a:solidFill>
                <a:latin typeface="Arial"/>
                <a:ea typeface="Arial"/>
                <a:cs typeface="Arial"/>
                <a:sym typeface="Arial"/>
              </a:rPr>
              <a:t>mnt</a:t>
            </a:r>
            <a:r>
              <a:rPr b="0" i="0" lang="pt-BR" sz="2000" u="none" cap="none" strike="noStrike">
                <a:solidFill>
                  <a:srgbClr val="000000"/>
                </a:solidFill>
                <a:latin typeface="Arial"/>
                <a:ea typeface="Arial"/>
                <a:cs typeface="Arial"/>
                <a:sym typeface="Arial"/>
              </a:rPr>
              <a:t> com o Banco de Dados </a:t>
            </a:r>
            <a:r>
              <a:rPr b="1" i="0" lang="pt-BR" sz="2000" u="none" cap="none" strike="noStrike">
                <a:solidFill>
                  <a:srgbClr val="000000"/>
                </a:solidFill>
                <a:latin typeface="Arial"/>
                <a:ea typeface="Arial"/>
                <a:cs typeface="Arial"/>
                <a:sym typeface="Arial"/>
              </a:rPr>
              <a:t>Ativo</a:t>
            </a:r>
            <a:r>
              <a:rPr b="0" i="0" lang="pt-BR"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695" name="Google Shape;695;p78"/>
          <p:cNvPicPr preferRelativeResize="0"/>
          <p:nvPr/>
        </p:nvPicPr>
        <p:blipFill rotWithShape="1">
          <a:blip r:embed="rId3">
            <a:alphaModFix/>
          </a:blip>
          <a:srcRect b="0" l="0" r="0" t="0"/>
          <a:stretch/>
        </p:blipFill>
        <p:spPr>
          <a:xfrm>
            <a:off x="4572000" y="2060575"/>
            <a:ext cx="4105275" cy="3638550"/>
          </a:xfrm>
          <a:prstGeom prst="rect">
            <a:avLst/>
          </a:prstGeom>
          <a:noFill/>
          <a:ln>
            <a:noFill/>
          </a:ln>
        </p:spPr>
      </p:pic>
      <p:pic>
        <p:nvPicPr>
          <p:cNvPr id="696" name="Google Shape;696;p78"/>
          <p:cNvPicPr preferRelativeResize="0"/>
          <p:nvPr/>
        </p:nvPicPr>
        <p:blipFill rotWithShape="1">
          <a:blip r:embed="rId4">
            <a:alphaModFix/>
          </a:blip>
          <a:srcRect b="0" l="0" r="0" t="0"/>
          <a:stretch/>
        </p:blipFill>
        <p:spPr>
          <a:xfrm>
            <a:off x="7235825" y="512763"/>
            <a:ext cx="1439863" cy="495300"/>
          </a:xfrm>
          <a:prstGeom prst="rect">
            <a:avLst/>
          </a:prstGeom>
          <a:noFill/>
          <a:ln>
            <a:noFill/>
          </a:ln>
        </p:spPr>
      </p:pic>
      <p:sp>
        <p:nvSpPr>
          <p:cNvPr id="697" name="Google Shape;697;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03" name="Google Shape;703;p79"/>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Banco de Dados – Vantagens</a:t>
            </a:r>
            <a:endParaRPr b="0" i="0" sz="2800" u="none" cap="none" strike="noStrike">
              <a:solidFill>
                <a:schemeClr val="dk1"/>
              </a:solidFill>
              <a:latin typeface="Arial"/>
              <a:ea typeface="Arial"/>
              <a:cs typeface="Arial"/>
              <a:sym typeface="Arial"/>
            </a:endParaRPr>
          </a:p>
        </p:txBody>
      </p:sp>
      <p:sp>
        <p:nvSpPr>
          <p:cNvPr id="704" name="Google Shape;704;p79"/>
          <p:cNvSpPr/>
          <p:nvPr/>
        </p:nvSpPr>
        <p:spPr>
          <a:xfrm>
            <a:off x="250825" y="1989138"/>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7-7 - Integridade referencial </a:t>
            </a:r>
            <a:endParaRPr/>
          </a:p>
        </p:txBody>
      </p:sp>
      <p:sp>
        <p:nvSpPr>
          <p:cNvPr id="705" name="Google Shape;705;p79"/>
          <p:cNvSpPr txBox="1"/>
          <p:nvPr/>
        </p:nvSpPr>
        <p:spPr>
          <a:xfrm>
            <a:off x="250825" y="2708275"/>
            <a:ext cx="3060700"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Consiste em impedir que um determinado código ou chave em uma tabela </a:t>
            </a:r>
            <a:r>
              <a:rPr b="1" i="0" lang="pt-BR" sz="2000" u="none" cap="none" strike="noStrike">
                <a:solidFill>
                  <a:srgbClr val="000000"/>
                </a:solidFill>
                <a:latin typeface="Arial"/>
                <a:ea typeface="Arial"/>
                <a:cs typeface="Arial"/>
                <a:sym typeface="Arial"/>
              </a:rPr>
              <a:t>não tenha correspondência em outra tabela. </a:t>
            </a:r>
            <a:endParaRPr/>
          </a:p>
          <a:p>
            <a:pPr indent="0" lvl="0" marL="0" marR="0" rtl="0" algn="just">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706" name="Google Shape;706;p79"/>
          <p:cNvPicPr preferRelativeResize="0"/>
          <p:nvPr/>
        </p:nvPicPr>
        <p:blipFill rotWithShape="1">
          <a:blip r:embed="rId3">
            <a:alphaModFix/>
          </a:blip>
          <a:srcRect b="0" l="0" r="0" t="0"/>
          <a:stretch/>
        </p:blipFill>
        <p:spPr>
          <a:xfrm>
            <a:off x="7250113" y="755650"/>
            <a:ext cx="1439862" cy="495300"/>
          </a:xfrm>
          <a:prstGeom prst="rect">
            <a:avLst/>
          </a:prstGeom>
          <a:noFill/>
          <a:ln>
            <a:noFill/>
          </a:ln>
        </p:spPr>
      </p:pic>
      <p:sp>
        <p:nvSpPr>
          <p:cNvPr id="707" name="Google Shape;707;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08" name="Google Shape;708;p79"/>
          <p:cNvPicPr preferRelativeResize="0"/>
          <p:nvPr/>
        </p:nvPicPr>
        <p:blipFill rotWithShape="1">
          <a:blip r:embed="rId4">
            <a:alphaModFix/>
          </a:blip>
          <a:srcRect b="0" l="0" r="0" t="0"/>
          <a:stretch/>
        </p:blipFill>
        <p:spPr>
          <a:xfrm>
            <a:off x="3676650" y="2466975"/>
            <a:ext cx="5389563" cy="2776538"/>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80"/>
          <p:cNvSpPr txBox="1"/>
          <p:nvPr>
            <p:ph type="ctrTitle"/>
          </p:nvPr>
        </p:nvSpPr>
        <p:spPr>
          <a:xfrm>
            <a:off x="2195513" y="1989138"/>
            <a:ext cx="7272337" cy="220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pt-BR" sz="2400"/>
              <a:t>S.G.B.D. </a:t>
            </a:r>
            <a:br>
              <a:rPr b="1" lang="pt-BR" sz="2400"/>
            </a:br>
            <a:r>
              <a:rPr b="1" lang="pt-BR" sz="2400"/>
              <a:t>(Sistema Gerenciador de Banco de Dados) </a:t>
            </a:r>
            <a:endParaRPr sz="2400"/>
          </a:p>
        </p:txBody>
      </p:sp>
      <p:sp>
        <p:nvSpPr>
          <p:cNvPr id="715" name="Google Shape;715;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16" name="Google Shape;716;p80"/>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17" name="Google Shape;717;p80"/>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23" name="Google Shape;723;p81"/>
          <p:cNvSpPr txBox="1"/>
          <p:nvPr>
            <p:ph idx="4294967295" type="ctrTitle"/>
          </p:nvPr>
        </p:nvSpPr>
        <p:spPr>
          <a:xfrm>
            <a:off x="0" y="107156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S.G.D.B. (Sistema Gerenciador de Banco de Dados) </a:t>
            </a:r>
            <a:endParaRPr/>
          </a:p>
        </p:txBody>
      </p:sp>
      <p:sp>
        <p:nvSpPr>
          <p:cNvPr id="724" name="Google Shape;724;p81"/>
          <p:cNvSpPr txBox="1"/>
          <p:nvPr/>
        </p:nvSpPr>
        <p:spPr>
          <a:xfrm>
            <a:off x="250825" y="2420938"/>
            <a:ext cx="43211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pt-BR" sz="2000" u="none" cap="none" strike="noStrike">
                <a:solidFill>
                  <a:srgbClr val="000000"/>
                </a:solidFill>
                <a:latin typeface="Arial"/>
                <a:ea typeface="Arial"/>
                <a:cs typeface="Arial"/>
                <a:sym typeface="Arial"/>
              </a:rPr>
              <a:t>- É o software responsável pelo gerenciamento (armazenamento e recuperação) dos dados no Banco de Dados.</a:t>
            </a:r>
            <a:endParaRPr/>
          </a:p>
          <a:p>
            <a:pPr indent="0" lvl="0" marL="0" marR="0" rtl="0" algn="just">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725" name="Google Shape;725;p81"/>
          <p:cNvPicPr preferRelativeResize="0"/>
          <p:nvPr/>
        </p:nvPicPr>
        <p:blipFill rotWithShape="1">
          <a:blip r:embed="rId3">
            <a:alphaModFix/>
          </a:blip>
          <a:srcRect b="0" l="0" r="0" t="0"/>
          <a:stretch/>
        </p:blipFill>
        <p:spPr>
          <a:xfrm>
            <a:off x="5435600" y="2492375"/>
            <a:ext cx="3290888" cy="1584325"/>
          </a:xfrm>
          <a:prstGeom prst="rect">
            <a:avLst/>
          </a:prstGeom>
          <a:noFill/>
          <a:ln>
            <a:noFill/>
          </a:ln>
        </p:spPr>
      </p:pic>
      <p:sp>
        <p:nvSpPr>
          <p:cNvPr id="726" name="Google Shape;726;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27" name="Google Shape;727;p81"/>
          <p:cNvPicPr preferRelativeResize="0"/>
          <p:nvPr/>
        </p:nvPicPr>
        <p:blipFill rotWithShape="1">
          <a:blip r:embed="rId4">
            <a:alphaModFix/>
          </a:blip>
          <a:srcRect b="0" l="0" r="0" t="0"/>
          <a:stretch/>
        </p:blipFill>
        <p:spPr>
          <a:xfrm>
            <a:off x="7235825" y="466725"/>
            <a:ext cx="1439863" cy="495300"/>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33" name="Google Shape;733;p82"/>
          <p:cNvSpPr txBox="1"/>
          <p:nvPr>
            <p:ph idx="4294967295" type="ctrTitle"/>
          </p:nvPr>
        </p:nvSpPr>
        <p:spPr>
          <a:xfrm>
            <a:off x="0" y="107156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S.G.D.B. (Sistema Gerenciador de Banco de Dados) </a:t>
            </a:r>
            <a:endParaRPr/>
          </a:p>
        </p:txBody>
      </p:sp>
      <p:pic>
        <p:nvPicPr>
          <p:cNvPr id="734" name="Google Shape;734;p82"/>
          <p:cNvPicPr preferRelativeResize="0"/>
          <p:nvPr/>
        </p:nvPicPr>
        <p:blipFill rotWithShape="1">
          <a:blip r:embed="rId3">
            <a:alphaModFix/>
          </a:blip>
          <a:srcRect b="0" l="0" r="0" t="0"/>
          <a:stretch/>
        </p:blipFill>
        <p:spPr>
          <a:xfrm>
            <a:off x="4427538" y="4724400"/>
            <a:ext cx="3290887" cy="1584325"/>
          </a:xfrm>
          <a:prstGeom prst="rect">
            <a:avLst/>
          </a:prstGeom>
          <a:noFill/>
          <a:ln>
            <a:noFill/>
          </a:ln>
        </p:spPr>
      </p:pic>
      <p:pic>
        <p:nvPicPr>
          <p:cNvPr id="735" name="Google Shape;735;p82"/>
          <p:cNvPicPr preferRelativeResize="0"/>
          <p:nvPr/>
        </p:nvPicPr>
        <p:blipFill rotWithShape="1">
          <a:blip r:embed="rId4">
            <a:alphaModFix/>
          </a:blip>
          <a:srcRect b="0" l="0" r="0" t="0"/>
          <a:stretch/>
        </p:blipFill>
        <p:spPr>
          <a:xfrm>
            <a:off x="250825" y="1700213"/>
            <a:ext cx="5886450" cy="2857500"/>
          </a:xfrm>
          <a:prstGeom prst="rect">
            <a:avLst/>
          </a:prstGeom>
          <a:noFill/>
          <a:ln>
            <a:noFill/>
          </a:ln>
        </p:spPr>
      </p:pic>
      <p:sp>
        <p:nvSpPr>
          <p:cNvPr id="736" name="Google Shape;736;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37" name="Google Shape;737;p82"/>
          <p:cNvPicPr preferRelativeResize="0"/>
          <p:nvPr/>
        </p:nvPicPr>
        <p:blipFill rotWithShape="1">
          <a:blip r:embed="rId5">
            <a:alphaModFix/>
          </a:blip>
          <a:srcRect b="0" l="0" r="0" t="0"/>
          <a:stretch/>
        </p:blipFill>
        <p:spPr>
          <a:xfrm>
            <a:off x="7235825" y="508000"/>
            <a:ext cx="1439863" cy="495300"/>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6"/>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Objetivo</a:t>
            </a:r>
            <a:endParaRPr/>
          </a:p>
        </p:txBody>
      </p:sp>
      <p:sp>
        <p:nvSpPr>
          <p:cNvPr id="466" name="Google Shape;466;p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67" name="Google Shape;467;p5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68" name="Google Shape;468;p56"/>
          <p:cNvSpPr txBox="1"/>
          <p:nvPr/>
        </p:nvSpPr>
        <p:spPr>
          <a:xfrm>
            <a:off x="844062" y="1648454"/>
            <a:ext cx="7842737" cy="308259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Conceitos Básicos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Banco de Dados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Banco de Dados – Vantagens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S.G.B.D.  (Sistema Gerenciador de Banco de Dados)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Representação Física do SGBD</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SQL -  Structured Query Language,  ou  Linguagem de Consulta Estruturada</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SGBD – Regras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Administradores de Banco de Dados (DBA)</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Questionário</a:t>
            </a:r>
            <a:endParaRPr/>
          </a:p>
        </p:txBody>
      </p:sp>
      <p:sp>
        <p:nvSpPr>
          <p:cNvPr id="469" name="Google Shape;469;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08 - Banco de Dados</a:t>
            </a:r>
            <a:endParaRPr/>
          </a:p>
        </p:txBody>
      </p:sp>
      <p:sp>
        <p:nvSpPr>
          <p:cNvPr id="470" name="Google Shape;470;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83"/>
          <p:cNvSpPr txBox="1"/>
          <p:nvPr>
            <p:ph type="ctrTitle"/>
          </p:nvPr>
        </p:nvSpPr>
        <p:spPr>
          <a:xfrm>
            <a:off x="2195513" y="1989138"/>
            <a:ext cx="7272337" cy="220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pt-BR" sz="2400"/>
              <a:t>Representação Física do SGBD</a:t>
            </a:r>
            <a:endParaRPr sz="2400"/>
          </a:p>
        </p:txBody>
      </p:sp>
      <p:sp>
        <p:nvSpPr>
          <p:cNvPr id="744" name="Google Shape;744;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45" name="Google Shape;745;p83"/>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46" name="Google Shape;746;p83"/>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52" name="Google Shape;752;p84"/>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Representação Física do SGBD</a:t>
            </a:r>
            <a:endParaRPr/>
          </a:p>
        </p:txBody>
      </p:sp>
      <p:pic>
        <p:nvPicPr>
          <p:cNvPr id="753" name="Google Shape;753;p84"/>
          <p:cNvPicPr preferRelativeResize="0"/>
          <p:nvPr/>
        </p:nvPicPr>
        <p:blipFill rotWithShape="1">
          <a:blip r:embed="rId3">
            <a:alphaModFix/>
          </a:blip>
          <a:srcRect b="0" l="0" r="0" t="0"/>
          <a:stretch/>
        </p:blipFill>
        <p:spPr>
          <a:xfrm>
            <a:off x="1835150" y="1182688"/>
            <a:ext cx="4968875" cy="5675312"/>
          </a:xfrm>
          <a:prstGeom prst="rect">
            <a:avLst/>
          </a:prstGeom>
          <a:noFill/>
          <a:ln>
            <a:noFill/>
          </a:ln>
        </p:spPr>
      </p:pic>
      <p:sp>
        <p:nvSpPr>
          <p:cNvPr id="754" name="Google Shape;754;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55" name="Google Shape;755;p84"/>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85"/>
          <p:cNvSpPr txBox="1"/>
          <p:nvPr>
            <p:ph type="ctrTitle"/>
          </p:nvPr>
        </p:nvSpPr>
        <p:spPr>
          <a:xfrm>
            <a:off x="2195513" y="1989138"/>
            <a:ext cx="7272337" cy="220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pt-BR" sz="2400"/>
              <a:t>SQL -  Structured Query Language</a:t>
            </a:r>
            <a:r>
              <a:rPr lang="pt-BR" sz="2400"/>
              <a:t>, </a:t>
            </a:r>
            <a:br>
              <a:rPr lang="pt-BR" sz="2400"/>
            </a:br>
            <a:r>
              <a:rPr lang="pt-BR" sz="2400"/>
              <a:t>ou </a:t>
            </a:r>
            <a:br>
              <a:rPr lang="pt-BR" sz="2400"/>
            </a:br>
            <a:r>
              <a:rPr b="1" lang="pt-BR" sz="2400"/>
              <a:t>Linguagem de Consulta Estruturada</a:t>
            </a:r>
            <a:r>
              <a:rPr lang="pt-BR" sz="2400"/>
              <a:t>  </a:t>
            </a:r>
            <a:endParaRPr/>
          </a:p>
        </p:txBody>
      </p:sp>
      <p:sp>
        <p:nvSpPr>
          <p:cNvPr id="762" name="Google Shape;762;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763" name="Google Shape;763;p85"/>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64" name="Google Shape;764;p85"/>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86"/>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71" name="Google Shape;771;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pt-BR" sz="2800"/>
              <a:t>SQL -  Structured Query Language</a:t>
            </a:r>
            <a:endParaRPr b="1" sz="2800"/>
          </a:p>
        </p:txBody>
      </p:sp>
      <p:sp>
        <p:nvSpPr>
          <p:cNvPr id="772" name="Google Shape;772;p86"/>
          <p:cNvSpPr txBox="1"/>
          <p:nvPr>
            <p:ph idx="1" type="body"/>
          </p:nvPr>
        </p:nvSpPr>
        <p:spPr>
          <a:xfrm>
            <a:off x="179388"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800"/>
              <a:buFont typeface="Noto Sans Symbols"/>
              <a:buChar char="▪"/>
            </a:pPr>
            <a:r>
              <a:rPr lang="pt-BR" sz="2400"/>
              <a:t>Surgiu dos trabalhos teóricos de </a:t>
            </a:r>
            <a:r>
              <a:rPr b="1" lang="pt-BR" sz="2400">
                <a:solidFill>
                  <a:srgbClr val="FF0000"/>
                </a:solidFill>
              </a:rPr>
              <a:t>Edgard F. Codd </a:t>
            </a:r>
            <a:r>
              <a:rPr lang="pt-BR" sz="2400"/>
              <a:t>(IBM) procurando um modelo lógico independente de detalhes de implementação.</a:t>
            </a:r>
            <a:endParaRPr/>
          </a:p>
          <a:p>
            <a:pPr indent="-342900" lvl="0" marL="342900" rtl="0" algn="just">
              <a:lnSpc>
                <a:spcPct val="150000"/>
              </a:lnSpc>
              <a:spcBef>
                <a:spcPts val="480"/>
              </a:spcBef>
              <a:spcAft>
                <a:spcPts val="0"/>
              </a:spcAft>
              <a:buSzPts val="1800"/>
              <a:buFont typeface="Noto Sans Symbols"/>
              <a:buChar char="▪"/>
            </a:pPr>
            <a:r>
              <a:rPr lang="pt-BR" sz="2400"/>
              <a:t>Teoria dos conjuntos</a:t>
            </a:r>
            <a:endParaRPr/>
          </a:p>
          <a:p>
            <a:pPr indent="-342900" lvl="0" marL="342900" rtl="0" algn="just">
              <a:lnSpc>
                <a:spcPct val="150000"/>
              </a:lnSpc>
              <a:spcBef>
                <a:spcPts val="480"/>
              </a:spcBef>
              <a:spcAft>
                <a:spcPts val="0"/>
              </a:spcAft>
              <a:buSzPts val="1800"/>
              <a:buFont typeface="Noto Sans Symbols"/>
              <a:buChar char="▪"/>
            </a:pPr>
            <a:r>
              <a:rPr lang="pt-BR" sz="2400"/>
              <a:t> Baseado na álgebra relacional.</a:t>
            </a:r>
            <a:endParaRPr sz="2400"/>
          </a:p>
        </p:txBody>
      </p:sp>
      <p:pic>
        <p:nvPicPr>
          <p:cNvPr id="773" name="Google Shape;773;p86"/>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774" name="Google Shape;774;p86"/>
          <p:cNvPicPr preferRelativeResize="0"/>
          <p:nvPr/>
        </p:nvPicPr>
        <p:blipFill rotWithShape="1">
          <a:blip r:embed="rId4">
            <a:alphaModFix/>
          </a:blip>
          <a:srcRect b="0" l="0" r="0" t="0"/>
          <a:stretch/>
        </p:blipFill>
        <p:spPr>
          <a:xfrm>
            <a:off x="7373938" y="1341438"/>
            <a:ext cx="1317625" cy="1890712"/>
          </a:xfrm>
          <a:prstGeom prst="rect">
            <a:avLst/>
          </a:prstGeom>
          <a:noFill/>
          <a:ln>
            <a:noFill/>
          </a:ln>
        </p:spPr>
      </p:pic>
      <p:pic>
        <p:nvPicPr>
          <p:cNvPr id="775" name="Google Shape;775;p86"/>
          <p:cNvPicPr preferRelativeResize="0"/>
          <p:nvPr/>
        </p:nvPicPr>
        <p:blipFill rotWithShape="1">
          <a:blip r:embed="rId5">
            <a:alphaModFix/>
          </a:blip>
          <a:srcRect b="0" l="0" r="0" t="0"/>
          <a:stretch/>
        </p:blipFill>
        <p:spPr>
          <a:xfrm>
            <a:off x="5508625" y="3573463"/>
            <a:ext cx="3527425" cy="893762"/>
          </a:xfrm>
          <a:prstGeom prst="rect">
            <a:avLst/>
          </a:prstGeom>
          <a:noFill/>
          <a:ln>
            <a:noFill/>
          </a:ln>
        </p:spPr>
      </p:pic>
      <p:sp>
        <p:nvSpPr>
          <p:cNvPr id="776" name="Google Shape;776;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77" name="Google Shape;777;p86"/>
          <p:cNvPicPr preferRelativeResize="0"/>
          <p:nvPr/>
        </p:nvPicPr>
        <p:blipFill rotWithShape="1">
          <a:blip r:embed="rId6">
            <a:alphaModFix/>
          </a:blip>
          <a:srcRect b="0" l="0" r="0" t="0"/>
          <a:stretch/>
        </p:blipFill>
        <p:spPr>
          <a:xfrm>
            <a:off x="5853113" y="4521200"/>
            <a:ext cx="2838450" cy="2038350"/>
          </a:xfrm>
          <a:prstGeom prst="rect">
            <a:avLst/>
          </a:prstGeom>
          <a:noFill/>
          <a:ln>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87"/>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84" name="Google Shape;784;p87"/>
          <p:cNvSpPr txBox="1"/>
          <p:nvPr>
            <p:ph type="title"/>
          </p:nvPr>
        </p:nvSpPr>
        <p:spPr>
          <a:xfrm>
            <a:off x="379413" y="2540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pt-BR" sz="2800"/>
              <a:t>Banco de dados Relacional</a:t>
            </a:r>
            <a:endParaRPr b="1" sz="2800"/>
          </a:p>
        </p:txBody>
      </p:sp>
      <p:sp>
        <p:nvSpPr>
          <p:cNvPr id="785" name="Google Shape;785;p87"/>
          <p:cNvSpPr txBox="1"/>
          <p:nvPr>
            <p:ph idx="1" type="body"/>
          </p:nvPr>
        </p:nvSpPr>
        <p:spPr>
          <a:xfrm>
            <a:off x="-11113" y="1341438"/>
            <a:ext cx="6229351"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800"/>
              <a:buFont typeface="Noto Sans Symbols"/>
              <a:buChar char="▪"/>
            </a:pPr>
            <a:r>
              <a:rPr lang="pt-BR" sz="2400"/>
              <a:t>Esta tarefa foi realizada pela </a:t>
            </a:r>
            <a:r>
              <a:rPr lang="pt-BR" sz="2400">
                <a:solidFill>
                  <a:srgbClr val="FF0000"/>
                </a:solidFill>
              </a:rPr>
              <a:t>American National Standards Institute (ANSI) </a:t>
            </a:r>
            <a:r>
              <a:rPr lang="pt-BR" sz="2400"/>
              <a:t>em 1986 e ISO em 1987.</a:t>
            </a:r>
            <a:endParaRPr/>
          </a:p>
          <a:p>
            <a:pPr indent="-342900" lvl="0" marL="342900" rtl="0" algn="just">
              <a:lnSpc>
                <a:spcPct val="150000"/>
              </a:lnSpc>
              <a:spcBef>
                <a:spcPts val="480"/>
              </a:spcBef>
              <a:spcAft>
                <a:spcPts val="0"/>
              </a:spcAft>
              <a:buSzPts val="1800"/>
              <a:buFont typeface="Noto Sans Symbols"/>
              <a:buChar char="▪"/>
            </a:pPr>
            <a:r>
              <a:rPr lang="pt-BR" sz="2400"/>
              <a:t>O SQL foi revisto em 1992 e a esta versão foi dado o nome de SQL-92. Foi revisto novamente em 1999 e 2003 para se tornar SQL:1999 (SQL3) e SQL:2003, respectivamente.</a:t>
            </a:r>
            <a:endParaRPr sz="2400"/>
          </a:p>
        </p:txBody>
      </p:sp>
      <p:pic>
        <p:nvPicPr>
          <p:cNvPr id="786" name="Google Shape;786;p87"/>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787" name="Google Shape;787;p87"/>
          <p:cNvPicPr preferRelativeResize="0"/>
          <p:nvPr/>
        </p:nvPicPr>
        <p:blipFill rotWithShape="1">
          <a:blip r:embed="rId4">
            <a:alphaModFix/>
          </a:blip>
          <a:srcRect b="0" l="0" r="0" t="0"/>
          <a:stretch/>
        </p:blipFill>
        <p:spPr>
          <a:xfrm>
            <a:off x="8101013" y="1341438"/>
            <a:ext cx="719137" cy="1033462"/>
          </a:xfrm>
          <a:prstGeom prst="rect">
            <a:avLst/>
          </a:prstGeom>
          <a:noFill/>
          <a:ln>
            <a:noFill/>
          </a:ln>
        </p:spPr>
      </p:pic>
      <p:sp>
        <p:nvSpPr>
          <p:cNvPr id="788" name="Google Shape;788;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789" name="Google Shape;789;p87"/>
          <p:cNvPicPr preferRelativeResize="0"/>
          <p:nvPr/>
        </p:nvPicPr>
        <p:blipFill rotWithShape="1">
          <a:blip r:embed="rId5">
            <a:alphaModFix/>
          </a:blip>
          <a:srcRect b="0" l="0" r="0" t="0"/>
          <a:stretch/>
        </p:blipFill>
        <p:spPr>
          <a:xfrm>
            <a:off x="6305550" y="4149725"/>
            <a:ext cx="2627313" cy="582613"/>
          </a:xfrm>
          <a:prstGeom prst="rect">
            <a:avLst/>
          </a:prstGeom>
          <a:noFill/>
          <a:ln>
            <a:noFill/>
          </a:ln>
        </p:spPr>
      </p:pic>
      <p:pic>
        <p:nvPicPr>
          <p:cNvPr id="790" name="Google Shape;790;p87"/>
          <p:cNvPicPr preferRelativeResize="0"/>
          <p:nvPr/>
        </p:nvPicPr>
        <p:blipFill rotWithShape="1">
          <a:blip r:embed="rId6">
            <a:alphaModFix/>
          </a:blip>
          <a:srcRect b="0" l="0" r="0" t="0"/>
          <a:stretch/>
        </p:blipFill>
        <p:spPr>
          <a:xfrm>
            <a:off x="6424613" y="3429000"/>
            <a:ext cx="2605087" cy="544513"/>
          </a:xfrm>
          <a:prstGeom prst="rect">
            <a:avLst/>
          </a:prstGeom>
          <a:noFill/>
          <a:ln>
            <a:noFill/>
          </a:ln>
        </p:spPr>
      </p:pic>
      <p:pic>
        <p:nvPicPr>
          <p:cNvPr id="791" name="Google Shape;791;p87"/>
          <p:cNvPicPr preferRelativeResize="0"/>
          <p:nvPr/>
        </p:nvPicPr>
        <p:blipFill rotWithShape="1">
          <a:blip r:embed="rId7">
            <a:alphaModFix/>
          </a:blip>
          <a:srcRect b="0" l="0" r="0" t="0"/>
          <a:stretch/>
        </p:blipFill>
        <p:spPr>
          <a:xfrm>
            <a:off x="6457950" y="2636838"/>
            <a:ext cx="2117725" cy="581025"/>
          </a:xfrm>
          <a:prstGeom prst="rect">
            <a:avLst/>
          </a:prstGeom>
          <a:noFill/>
          <a:ln>
            <a:noFill/>
          </a:ln>
        </p:spPr>
      </p:pic>
      <p:pic>
        <p:nvPicPr>
          <p:cNvPr id="792" name="Google Shape;792;p87"/>
          <p:cNvPicPr preferRelativeResize="0"/>
          <p:nvPr/>
        </p:nvPicPr>
        <p:blipFill rotWithShape="1">
          <a:blip r:embed="rId8">
            <a:alphaModFix/>
          </a:blip>
          <a:srcRect b="0" l="0" r="0" t="0"/>
          <a:stretch/>
        </p:blipFill>
        <p:spPr>
          <a:xfrm>
            <a:off x="5083175" y="5373688"/>
            <a:ext cx="3833813" cy="1023937"/>
          </a:xfrm>
          <a:prstGeom prst="rect">
            <a:avLst/>
          </a:prstGeom>
          <a:noFill/>
          <a:ln>
            <a:noFill/>
          </a:ln>
        </p:spPr>
      </p:pic>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88"/>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799" name="Google Shape;799;p88"/>
          <p:cNvSpPr txBox="1"/>
          <p:nvPr>
            <p:ph type="title"/>
          </p:nvPr>
        </p:nvSpPr>
        <p:spPr>
          <a:xfrm>
            <a:off x="395288" y="298450"/>
            <a:ext cx="6553200" cy="88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pt-BR" sz="2800"/>
              <a:t>SQL -  Structured Query Language</a:t>
            </a:r>
            <a:endParaRPr b="1" sz="2800"/>
          </a:p>
        </p:txBody>
      </p:sp>
      <p:sp>
        <p:nvSpPr>
          <p:cNvPr id="800" name="Google Shape;800;p88"/>
          <p:cNvSpPr txBox="1"/>
          <p:nvPr>
            <p:ph idx="1" type="body"/>
          </p:nvPr>
        </p:nvSpPr>
        <p:spPr>
          <a:xfrm>
            <a:off x="395288" y="822325"/>
            <a:ext cx="5292725" cy="7302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Font typeface="Noto Sans Symbols"/>
              <a:buNone/>
            </a:pPr>
            <a:r>
              <a:rPr lang="pt-BR" sz="2400"/>
              <a:t>Teoria dos conjuntos</a:t>
            </a:r>
            <a:endParaRPr sz="2400"/>
          </a:p>
        </p:txBody>
      </p:sp>
      <p:pic>
        <p:nvPicPr>
          <p:cNvPr id="801" name="Google Shape;801;p88"/>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802" name="Google Shape;802;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03" name="Google Shape;803;p88"/>
          <p:cNvPicPr preferRelativeResize="0"/>
          <p:nvPr/>
        </p:nvPicPr>
        <p:blipFill rotWithShape="1">
          <a:blip r:embed="rId4">
            <a:alphaModFix/>
          </a:blip>
          <a:srcRect b="0" l="0" r="0" t="0"/>
          <a:stretch/>
        </p:blipFill>
        <p:spPr>
          <a:xfrm>
            <a:off x="1403350" y="1557338"/>
            <a:ext cx="6105525" cy="4810125"/>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89"/>
          <p:cNvSpPr txBox="1"/>
          <p:nvPr>
            <p:ph type="ctrTitle"/>
          </p:nvPr>
        </p:nvSpPr>
        <p:spPr>
          <a:xfrm>
            <a:off x="2195513" y="1989138"/>
            <a:ext cx="5616575" cy="2209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pt-BR" sz="2400"/>
              <a:t>SGBD - Regras</a:t>
            </a:r>
            <a:endParaRPr sz="2400"/>
          </a:p>
        </p:txBody>
      </p:sp>
      <p:sp>
        <p:nvSpPr>
          <p:cNvPr id="810" name="Google Shape;810;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11" name="Google Shape;811;p89"/>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12" name="Google Shape;812;p89"/>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18" name="Google Shape;818;p90"/>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19" name="Google Shape;819;p90"/>
          <p:cNvSpPr txBox="1"/>
          <p:nvPr/>
        </p:nvSpPr>
        <p:spPr>
          <a:xfrm>
            <a:off x="250825" y="1557338"/>
            <a:ext cx="43211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1: Auto-Contenção</a:t>
            </a:r>
            <a:r>
              <a:rPr b="0" i="0" lang="pt-BR" sz="2000" u="none" cap="none" strike="noStrike">
                <a:solidFill>
                  <a:srgbClr val="000000"/>
                </a:solidFill>
                <a:latin typeface="Arial"/>
                <a:ea typeface="Arial"/>
                <a:cs typeface="Arial"/>
                <a:sym typeface="Arial"/>
              </a:rPr>
              <a:t> </a:t>
            </a:r>
            <a:endParaRPr/>
          </a:p>
        </p:txBody>
      </p:sp>
      <p:sp>
        <p:nvSpPr>
          <p:cNvPr id="820" name="Google Shape;820;p90"/>
          <p:cNvSpPr txBox="1"/>
          <p:nvPr/>
        </p:nvSpPr>
        <p:spPr>
          <a:xfrm>
            <a:off x="250825" y="2824163"/>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Um SGBD não contém apenas os dados em si, mas </a:t>
            </a:r>
            <a:r>
              <a:rPr b="1" i="0" lang="pt-BR" sz="2000" u="none" cap="none" strike="noStrike">
                <a:solidFill>
                  <a:srgbClr val="000000"/>
                </a:solidFill>
                <a:latin typeface="Arial"/>
                <a:ea typeface="Arial"/>
                <a:cs typeface="Arial"/>
                <a:sym typeface="Arial"/>
              </a:rPr>
              <a:t>armazena completamente toda a descrição dos dados</a:t>
            </a:r>
            <a:r>
              <a:rPr b="0" i="0" lang="pt-BR" sz="2000" u="none" cap="none" strike="noStrike">
                <a:solidFill>
                  <a:srgbClr val="000000"/>
                </a:solidFill>
                <a:latin typeface="Arial"/>
                <a:ea typeface="Arial"/>
                <a:cs typeface="Arial"/>
                <a:sym typeface="Arial"/>
              </a:rPr>
              <a:t>, seus </a:t>
            </a:r>
            <a:r>
              <a:rPr b="1" i="0" lang="pt-BR" sz="2000" u="none" cap="none" strike="noStrike">
                <a:solidFill>
                  <a:srgbClr val="000000"/>
                </a:solidFill>
                <a:latin typeface="Arial"/>
                <a:ea typeface="Arial"/>
                <a:cs typeface="Arial"/>
                <a:sym typeface="Arial"/>
              </a:rPr>
              <a:t>relacionamentos</a:t>
            </a:r>
            <a:r>
              <a:rPr b="0" i="0" lang="pt-BR" sz="2000" u="none" cap="none" strike="noStrike">
                <a:solidFill>
                  <a:srgbClr val="000000"/>
                </a:solidFill>
                <a:latin typeface="Arial"/>
                <a:ea typeface="Arial"/>
                <a:cs typeface="Arial"/>
                <a:sym typeface="Arial"/>
              </a:rPr>
              <a:t> e formas de acesso. Normalmente esta regra é chamada de Meta-Base de Dados. </a:t>
            </a:r>
            <a:endParaRPr/>
          </a:p>
        </p:txBody>
      </p:sp>
      <p:pic>
        <p:nvPicPr>
          <p:cNvPr id="821" name="Google Shape;821;p90"/>
          <p:cNvPicPr preferRelativeResize="0"/>
          <p:nvPr/>
        </p:nvPicPr>
        <p:blipFill rotWithShape="1">
          <a:blip r:embed="rId3">
            <a:alphaModFix/>
          </a:blip>
          <a:srcRect b="0" l="0" r="0" t="0"/>
          <a:stretch/>
        </p:blipFill>
        <p:spPr>
          <a:xfrm>
            <a:off x="4187825" y="1916113"/>
            <a:ext cx="4727575" cy="3602037"/>
          </a:xfrm>
          <a:prstGeom prst="rect">
            <a:avLst/>
          </a:prstGeom>
          <a:noFill/>
          <a:ln>
            <a:noFill/>
          </a:ln>
        </p:spPr>
      </p:pic>
      <p:sp>
        <p:nvSpPr>
          <p:cNvPr id="822" name="Google Shape;822;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23" name="Google Shape;823;p90"/>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29" name="Google Shape;829;p91"/>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30" name="Google Shape;830;p91"/>
          <p:cNvSpPr txBox="1"/>
          <p:nvPr/>
        </p:nvSpPr>
        <p:spPr>
          <a:xfrm>
            <a:off x="250825" y="1557338"/>
            <a:ext cx="43211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1: Auto-Contenção</a:t>
            </a:r>
            <a:r>
              <a:rPr b="0" i="0" lang="pt-BR" sz="2000" u="none" cap="none" strike="noStrike">
                <a:solidFill>
                  <a:srgbClr val="000000"/>
                </a:solidFill>
                <a:latin typeface="Arial"/>
                <a:ea typeface="Arial"/>
                <a:cs typeface="Arial"/>
                <a:sym typeface="Arial"/>
              </a:rPr>
              <a:t> </a:t>
            </a:r>
            <a:endParaRPr/>
          </a:p>
        </p:txBody>
      </p:sp>
      <p:pic>
        <p:nvPicPr>
          <p:cNvPr id="831" name="Google Shape;831;p91"/>
          <p:cNvPicPr preferRelativeResize="0"/>
          <p:nvPr/>
        </p:nvPicPr>
        <p:blipFill rotWithShape="1">
          <a:blip r:embed="rId3">
            <a:alphaModFix/>
          </a:blip>
          <a:srcRect b="0" l="0" r="0" t="0"/>
          <a:stretch/>
        </p:blipFill>
        <p:spPr>
          <a:xfrm>
            <a:off x="1824038" y="2060575"/>
            <a:ext cx="6049962" cy="4608513"/>
          </a:xfrm>
          <a:prstGeom prst="rect">
            <a:avLst/>
          </a:prstGeom>
          <a:noFill/>
          <a:ln>
            <a:noFill/>
          </a:ln>
        </p:spPr>
      </p:pic>
      <p:sp>
        <p:nvSpPr>
          <p:cNvPr id="832" name="Google Shape;832;p91"/>
          <p:cNvSpPr txBox="1"/>
          <p:nvPr>
            <p:ph idx="11" type="ftr"/>
          </p:nvPr>
        </p:nvSpPr>
        <p:spPr>
          <a:xfrm>
            <a:off x="0" y="6342063"/>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33" name="Google Shape;833;p91"/>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39" name="Google Shape;839;p92"/>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40" name="Google Shape;840;p92"/>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2: Independência dos Dados </a:t>
            </a:r>
            <a:endParaRPr b="0" i="0" sz="2000" u="none" cap="none" strike="noStrike">
              <a:solidFill>
                <a:srgbClr val="000000"/>
              </a:solidFill>
              <a:latin typeface="Arial"/>
              <a:ea typeface="Arial"/>
              <a:cs typeface="Arial"/>
              <a:sym typeface="Arial"/>
            </a:endParaRPr>
          </a:p>
        </p:txBody>
      </p:sp>
      <p:sp>
        <p:nvSpPr>
          <p:cNvPr id="841" name="Google Shape;841;p92"/>
          <p:cNvSpPr txBox="1"/>
          <p:nvPr/>
        </p:nvSpPr>
        <p:spPr>
          <a:xfrm>
            <a:off x="250825" y="24209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Quando as aplicações estiverem realmente </a:t>
            </a:r>
            <a:r>
              <a:rPr b="1" i="0" lang="pt-BR" sz="2000" u="none" cap="none" strike="noStrike">
                <a:solidFill>
                  <a:srgbClr val="000000"/>
                </a:solidFill>
                <a:latin typeface="Arial"/>
                <a:ea typeface="Arial"/>
                <a:cs typeface="Arial"/>
                <a:sym typeface="Arial"/>
              </a:rPr>
              <a:t>imunes a mudanças</a:t>
            </a:r>
            <a:r>
              <a:rPr b="0" i="0" lang="pt-BR" sz="2000" u="none" cap="none" strike="noStrike">
                <a:solidFill>
                  <a:srgbClr val="000000"/>
                </a:solidFill>
                <a:latin typeface="Arial"/>
                <a:ea typeface="Arial"/>
                <a:cs typeface="Arial"/>
                <a:sym typeface="Arial"/>
              </a:rPr>
              <a:t> na estrutura de armazenamento ou na estratégia de acesso aos dados, podemos dizer que esta regra foi atingida. </a:t>
            </a:r>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842" name="Google Shape;842;p92"/>
          <p:cNvPicPr preferRelativeResize="0"/>
          <p:nvPr/>
        </p:nvPicPr>
        <p:blipFill rotWithShape="1">
          <a:blip r:embed="rId3">
            <a:alphaModFix/>
          </a:blip>
          <a:srcRect b="0" l="0" r="0" t="0"/>
          <a:stretch/>
        </p:blipFill>
        <p:spPr>
          <a:xfrm>
            <a:off x="4067175" y="2349500"/>
            <a:ext cx="4867275" cy="1619250"/>
          </a:xfrm>
          <a:prstGeom prst="rect">
            <a:avLst/>
          </a:prstGeom>
          <a:noFill/>
          <a:ln>
            <a:noFill/>
          </a:ln>
        </p:spPr>
      </p:pic>
      <p:sp>
        <p:nvSpPr>
          <p:cNvPr id="843" name="Google Shape;843;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44" name="Google Shape;844;p92"/>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7"/>
          <p:cNvSpPr txBox="1"/>
          <p:nvPr>
            <p:ph type="ctrTitle"/>
          </p:nvPr>
        </p:nvSpPr>
        <p:spPr>
          <a:xfrm>
            <a:off x="3492500" y="1989138"/>
            <a:ext cx="5038725" cy="14414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pt-BR" sz="3200"/>
              <a:t>Conceitos Básicos</a:t>
            </a:r>
            <a:endParaRPr/>
          </a:p>
        </p:txBody>
      </p:sp>
      <p:sp>
        <p:nvSpPr>
          <p:cNvPr id="477" name="Google Shape;477;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478" name="Google Shape;478;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479" name="Google Shape;479;p57"/>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50" name="Google Shape;850;p93"/>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51" name="Google Shape;851;p93"/>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3: Abstração dos Dados</a:t>
            </a:r>
            <a:endParaRPr b="0" i="0" sz="2000" u="none" cap="none" strike="noStrike">
              <a:solidFill>
                <a:srgbClr val="000000"/>
              </a:solidFill>
              <a:latin typeface="Arial"/>
              <a:ea typeface="Arial"/>
              <a:cs typeface="Arial"/>
              <a:sym typeface="Arial"/>
            </a:endParaRPr>
          </a:p>
        </p:txBody>
      </p:sp>
      <p:sp>
        <p:nvSpPr>
          <p:cNvPr id="852" name="Google Shape;852;p93"/>
          <p:cNvSpPr txBox="1"/>
          <p:nvPr/>
        </p:nvSpPr>
        <p:spPr>
          <a:xfrm>
            <a:off x="250825" y="22050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Em um SGBD real é fornecida ao usuário somente uma representação conceitual dos dados, o que não inclui maiores detalhes sobre sua forma de armazenamento real.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O chamado Modelo de Dados é um tipo de abstração utilizada para fornecer esta representação conceitual.</a:t>
            </a:r>
            <a:endParaRPr/>
          </a:p>
        </p:txBody>
      </p:sp>
      <p:pic>
        <p:nvPicPr>
          <p:cNvPr id="853" name="Google Shape;853;p93"/>
          <p:cNvPicPr preferRelativeResize="0"/>
          <p:nvPr/>
        </p:nvPicPr>
        <p:blipFill rotWithShape="1">
          <a:blip r:embed="rId3">
            <a:alphaModFix/>
          </a:blip>
          <a:srcRect b="0" l="0" r="0" t="0"/>
          <a:stretch/>
        </p:blipFill>
        <p:spPr>
          <a:xfrm>
            <a:off x="3949700" y="2420938"/>
            <a:ext cx="4900613" cy="2087562"/>
          </a:xfrm>
          <a:prstGeom prst="rect">
            <a:avLst/>
          </a:prstGeom>
          <a:noFill/>
          <a:ln>
            <a:noFill/>
          </a:ln>
        </p:spPr>
      </p:pic>
      <p:pic>
        <p:nvPicPr>
          <p:cNvPr id="854" name="Google Shape;854;p93"/>
          <p:cNvPicPr preferRelativeResize="0"/>
          <p:nvPr/>
        </p:nvPicPr>
        <p:blipFill rotWithShape="1">
          <a:blip r:embed="rId4">
            <a:alphaModFix/>
          </a:blip>
          <a:srcRect b="0" l="0" r="0" t="0"/>
          <a:stretch/>
        </p:blipFill>
        <p:spPr>
          <a:xfrm>
            <a:off x="6732588" y="1484313"/>
            <a:ext cx="1943100" cy="936625"/>
          </a:xfrm>
          <a:prstGeom prst="rect">
            <a:avLst/>
          </a:prstGeom>
          <a:noFill/>
          <a:ln>
            <a:noFill/>
          </a:ln>
        </p:spPr>
      </p:pic>
      <p:sp>
        <p:nvSpPr>
          <p:cNvPr id="855" name="Google Shape;855;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56" name="Google Shape;856;p93"/>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62" name="Google Shape;862;p94"/>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63" name="Google Shape;863;p94"/>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4: Visões</a:t>
            </a:r>
            <a:endParaRPr b="0" i="0" sz="2000" u="none" cap="none" strike="noStrike">
              <a:solidFill>
                <a:srgbClr val="000000"/>
              </a:solidFill>
              <a:latin typeface="Arial"/>
              <a:ea typeface="Arial"/>
              <a:cs typeface="Arial"/>
              <a:sym typeface="Arial"/>
            </a:endParaRPr>
          </a:p>
        </p:txBody>
      </p:sp>
      <p:sp>
        <p:nvSpPr>
          <p:cNvPr id="864" name="Google Shape;864;p94"/>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Um SGBD deve permitir que </a:t>
            </a:r>
            <a:r>
              <a:rPr b="1" i="0" lang="pt-BR" sz="2000" u="none" cap="none" strike="noStrike">
                <a:solidFill>
                  <a:srgbClr val="000000"/>
                </a:solidFill>
                <a:latin typeface="Arial"/>
                <a:ea typeface="Arial"/>
                <a:cs typeface="Arial"/>
                <a:sym typeface="Arial"/>
              </a:rPr>
              <a:t>cada usuário visualize os dados de forma diferente </a:t>
            </a:r>
            <a:r>
              <a:rPr b="0" i="0" lang="pt-BR" sz="2000" u="none" cap="none" strike="noStrike">
                <a:solidFill>
                  <a:srgbClr val="000000"/>
                </a:solidFill>
                <a:latin typeface="Arial"/>
                <a:ea typeface="Arial"/>
                <a:cs typeface="Arial"/>
                <a:sym typeface="Arial"/>
              </a:rPr>
              <a:t>daquela existente previamente no Banco de Dados.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Uma visão consiste de um subconjunto de dados do Banco de Dados, necessariamente derivados dos existentes no Banco de Dados, porém estes não deverão estar explicitamente armazenados.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a:t>
            </a:r>
            <a:endParaRPr/>
          </a:p>
        </p:txBody>
      </p:sp>
      <p:pic>
        <p:nvPicPr>
          <p:cNvPr id="865" name="Google Shape;865;p94"/>
          <p:cNvPicPr preferRelativeResize="0"/>
          <p:nvPr/>
        </p:nvPicPr>
        <p:blipFill rotWithShape="1">
          <a:blip r:embed="rId3">
            <a:alphaModFix/>
          </a:blip>
          <a:srcRect b="0" l="0" r="0" t="0"/>
          <a:stretch/>
        </p:blipFill>
        <p:spPr>
          <a:xfrm>
            <a:off x="4027488" y="1700213"/>
            <a:ext cx="4794250" cy="2881312"/>
          </a:xfrm>
          <a:prstGeom prst="rect">
            <a:avLst/>
          </a:prstGeom>
          <a:noFill/>
          <a:ln>
            <a:noFill/>
          </a:ln>
        </p:spPr>
      </p:pic>
      <p:sp>
        <p:nvSpPr>
          <p:cNvPr id="866" name="Google Shape;866;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67" name="Google Shape;867;p94"/>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73" name="Google Shape;873;p95"/>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74" name="Google Shape;874;p95"/>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875" name="Google Shape;875;p95"/>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a:t>
            </a:r>
            <a:endParaRPr/>
          </a:p>
        </p:txBody>
      </p:sp>
      <p:sp>
        <p:nvSpPr>
          <p:cNvPr id="876" name="Google Shape;876;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77" name="Google Shape;877;p95"/>
          <p:cNvPicPr preferRelativeResize="0"/>
          <p:nvPr/>
        </p:nvPicPr>
        <p:blipFill rotWithShape="1">
          <a:blip r:embed="rId3">
            <a:alphaModFix/>
          </a:blip>
          <a:srcRect b="0" l="0" r="0" t="0"/>
          <a:stretch/>
        </p:blipFill>
        <p:spPr>
          <a:xfrm>
            <a:off x="4356100" y="2001838"/>
            <a:ext cx="4564063" cy="3078162"/>
          </a:xfrm>
          <a:prstGeom prst="rect">
            <a:avLst/>
          </a:prstGeom>
          <a:noFill/>
          <a:ln>
            <a:noFill/>
          </a:ln>
        </p:spPr>
      </p:pic>
      <p:pic>
        <p:nvPicPr>
          <p:cNvPr id="878" name="Google Shape;878;p95"/>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84" name="Google Shape;884;p96"/>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85" name="Google Shape;885;p96"/>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886" name="Google Shape;886;p96"/>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a:t>
            </a:r>
            <a:endParaRPr/>
          </a:p>
        </p:txBody>
      </p:sp>
      <p:pic>
        <p:nvPicPr>
          <p:cNvPr id="887" name="Google Shape;887;p96"/>
          <p:cNvPicPr preferRelativeResize="0"/>
          <p:nvPr/>
        </p:nvPicPr>
        <p:blipFill rotWithShape="1">
          <a:blip r:embed="rId3">
            <a:alphaModFix/>
          </a:blip>
          <a:srcRect b="0" l="0" r="0" t="0"/>
          <a:stretch/>
        </p:blipFill>
        <p:spPr>
          <a:xfrm>
            <a:off x="4427538" y="1557338"/>
            <a:ext cx="4476750" cy="3267075"/>
          </a:xfrm>
          <a:prstGeom prst="rect">
            <a:avLst/>
          </a:prstGeom>
          <a:noFill/>
          <a:ln>
            <a:noFill/>
          </a:ln>
        </p:spPr>
      </p:pic>
      <p:sp>
        <p:nvSpPr>
          <p:cNvPr id="888" name="Google Shape;888;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89" name="Google Shape;889;p96"/>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95" name="Google Shape;895;p97"/>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896" name="Google Shape;896;p97"/>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6: Integridade referencial </a:t>
            </a:r>
            <a:endParaRPr b="0" i="0" sz="2000" u="none" cap="none" strike="noStrike">
              <a:solidFill>
                <a:srgbClr val="000000"/>
              </a:solidFill>
              <a:latin typeface="Arial"/>
              <a:ea typeface="Arial"/>
              <a:cs typeface="Arial"/>
              <a:sym typeface="Arial"/>
            </a:endParaRPr>
          </a:p>
        </p:txBody>
      </p:sp>
      <p:sp>
        <p:nvSpPr>
          <p:cNvPr id="897" name="Google Shape;897;p97"/>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-Um SGBD deve gerenciar completamente a </a:t>
            </a:r>
            <a:r>
              <a:rPr b="1" i="0" lang="pt-BR" sz="2000" u="none" cap="none" strike="noStrike">
                <a:solidFill>
                  <a:srgbClr val="000000"/>
                </a:solidFill>
                <a:latin typeface="Arial"/>
                <a:ea typeface="Arial"/>
                <a:cs typeface="Arial"/>
                <a:sym typeface="Arial"/>
              </a:rPr>
              <a:t>integridade referencial definida em seu esquema</a:t>
            </a:r>
            <a:r>
              <a:rPr b="0" i="0" lang="pt-BR" sz="2000" u="none" cap="none" strike="noStrike">
                <a:solidFill>
                  <a:srgbClr val="000000"/>
                </a:solidFill>
                <a:latin typeface="Arial"/>
                <a:ea typeface="Arial"/>
                <a:cs typeface="Arial"/>
                <a:sym typeface="Arial"/>
              </a:rPr>
              <a:t>, sem precisar em tempo algum, do auxílio do programa aplicativo. </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a:t>
            </a:r>
            <a:endParaRPr/>
          </a:p>
        </p:txBody>
      </p:sp>
      <p:sp>
        <p:nvSpPr>
          <p:cNvPr id="898" name="Google Shape;898;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899" name="Google Shape;899;p97"/>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pic>
        <p:nvPicPr>
          <p:cNvPr id="900" name="Google Shape;900;p97"/>
          <p:cNvPicPr preferRelativeResize="0"/>
          <p:nvPr/>
        </p:nvPicPr>
        <p:blipFill rotWithShape="1">
          <a:blip r:embed="rId4">
            <a:alphaModFix/>
          </a:blip>
          <a:srcRect b="0" l="0" r="0" t="0"/>
          <a:stretch/>
        </p:blipFill>
        <p:spPr>
          <a:xfrm>
            <a:off x="3872768" y="2492375"/>
            <a:ext cx="5069132" cy="2611462"/>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906" name="Google Shape;906;p98"/>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907" name="Google Shape;907;p98"/>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Regra 7: Acesso Automático</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1" i="0" lang="pt-BR"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908" name="Google Shape;908;p98"/>
          <p:cNvPicPr preferRelativeResize="0"/>
          <p:nvPr/>
        </p:nvPicPr>
        <p:blipFill rotWithShape="1">
          <a:blip r:embed="rId3">
            <a:alphaModFix/>
          </a:blip>
          <a:srcRect b="0" l="0" r="0" t="0"/>
          <a:stretch/>
        </p:blipFill>
        <p:spPr>
          <a:xfrm>
            <a:off x="179388" y="2276475"/>
            <a:ext cx="6029325" cy="2962275"/>
          </a:xfrm>
          <a:prstGeom prst="rect">
            <a:avLst/>
          </a:prstGeom>
          <a:noFill/>
          <a:ln>
            <a:noFill/>
          </a:ln>
        </p:spPr>
      </p:pic>
      <p:pic>
        <p:nvPicPr>
          <p:cNvPr id="909" name="Google Shape;909;p98"/>
          <p:cNvPicPr preferRelativeResize="0"/>
          <p:nvPr/>
        </p:nvPicPr>
        <p:blipFill rotWithShape="1">
          <a:blip r:embed="rId4">
            <a:alphaModFix/>
          </a:blip>
          <a:srcRect b="0" l="0" r="0" t="0"/>
          <a:stretch/>
        </p:blipFill>
        <p:spPr>
          <a:xfrm>
            <a:off x="5940425" y="2133600"/>
            <a:ext cx="2916238" cy="1906588"/>
          </a:xfrm>
          <a:prstGeom prst="rect">
            <a:avLst/>
          </a:prstGeom>
          <a:noFill/>
          <a:ln>
            <a:noFill/>
          </a:ln>
        </p:spPr>
      </p:pic>
      <p:sp>
        <p:nvSpPr>
          <p:cNvPr id="910" name="Google Shape;910;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911" name="Google Shape;911;p98"/>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Google Shape;916;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917" name="Google Shape;917;p99"/>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Administradores de Banco de Dados (DBA) </a:t>
            </a:r>
            <a:endParaRPr/>
          </a:p>
        </p:txBody>
      </p:sp>
      <p:sp>
        <p:nvSpPr>
          <p:cNvPr id="918" name="Google Shape;918;p99"/>
          <p:cNvSpPr txBox="1"/>
          <p:nvPr/>
        </p:nvSpPr>
        <p:spPr>
          <a:xfrm>
            <a:off x="179388" y="1268413"/>
            <a:ext cx="4679950" cy="50482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-São responsáveis pelo controle ao acesso aos dados e pela coordenação da utilização do BD. </a:t>
            </a:r>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127000" lvl="0" marL="0" marR="0" rtl="0" algn="just">
              <a:lnSpc>
                <a:spcPct val="100000"/>
              </a:lnSpc>
              <a:spcBef>
                <a:spcPts val="0"/>
              </a:spcBef>
              <a:spcAft>
                <a:spcPts val="0"/>
              </a:spcAft>
              <a:buClr>
                <a:srgbClr val="000000"/>
              </a:buClr>
              <a:buSzPts val="2000"/>
              <a:buFont typeface="Noto Sans Symbols"/>
              <a:buChar char="📫"/>
            </a:pPr>
            <a:r>
              <a:rPr b="0" i="0" lang="pt-BR" sz="2000" u="none" cap="none" strike="noStrike">
                <a:solidFill>
                  <a:srgbClr val="000000"/>
                </a:solidFill>
                <a:latin typeface="Arial"/>
                <a:ea typeface="Arial"/>
                <a:cs typeface="Arial"/>
                <a:sym typeface="Arial"/>
              </a:rPr>
              <a:t>Responsável por autorizar o acesso,   coordenar e monitorar sua utilização, adquirir recursos de hardware e   software quando necessário, avaliar desempenho e problemas de segurança  do sistema.</a:t>
            </a:r>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É a pessoa que fornece o suporte técnico necessário para implementar essas decisões.</a:t>
            </a:r>
            <a:endParaRPr/>
          </a:p>
          <a:p>
            <a:pPr indent="0" lvl="0" marL="0" marR="0" rtl="0" algn="just">
              <a:lnSpc>
                <a:spcPct val="10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a:t>
            </a:r>
            <a:endParaRPr/>
          </a:p>
        </p:txBody>
      </p:sp>
      <p:pic>
        <p:nvPicPr>
          <p:cNvPr id="919" name="Google Shape;919;p99"/>
          <p:cNvPicPr preferRelativeResize="0"/>
          <p:nvPr/>
        </p:nvPicPr>
        <p:blipFill rotWithShape="1">
          <a:blip r:embed="rId3">
            <a:alphaModFix/>
          </a:blip>
          <a:srcRect b="0" l="0" r="0" t="0"/>
          <a:stretch/>
        </p:blipFill>
        <p:spPr>
          <a:xfrm>
            <a:off x="5219700" y="1844675"/>
            <a:ext cx="3732213" cy="2786063"/>
          </a:xfrm>
          <a:prstGeom prst="rect">
            <a:avLst/>
          </a:prstGeom>
          <a:noFill/>
          <a:ln>
            <a:noFill/>
          </a:ln>
        </p:spPr>
      </p:pic>
      <p:sp>
        <p:nvSpPr>
          <p:cNvPr id="920" name="Google Shape;920;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921" name="Google Shape;921;p99"/>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00"/>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0" i="0" lang="pt-BR" sz="3200" u="none">
                <a:solidFill>
                  <a:schemeClr val="lt1"/>
                </a:solidFill>
                <a:latin typeface="Arial"/>
                <a:ea typeface="Arial"/>
                <a:cs typeface="Arial"/>
                <a:sym typeface="Arial"/>
              </a:rPr>
              <a:t> Questionário</a:t>
            </a:r>
            <a:endParaRPr/>
          </a:p>
        </p:txBody>
      </p:sp>
      <p:sp>
        <p:nvSpPr>
          <p:cNvPr id="927" name="Google Shape;927;p10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28" name="Google Shape;928;p10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29" name="Google Shape;929;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08 - Banco de Dados</a:t>
            </a:r>
            <a:endParaRPr>
              <a:solidFill>
                <a:srgbClr val="000000"/>
              </a:solidFill>
            </a:endParaRPr>
          </a:p>
        </p:txBody>
      </p:sp>
      <p:sp>
        <p:nvSpPr>
          <p:cNvPr id="930" name="Google Shape;930;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36" name="Google Shape;936;p101"/>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937" name="Google Shape;937;p101"/>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pt-BR"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938" name="Google Shape;938;p101"/>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939" name="Google Shape;939;p101"/>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940" name="Google Shape;940;p101"/>
          <p:cNvSpPr txBox="1"/>
          <p:nvPr/>
        </p:nvSpPr>
        <p:spPr>
          <a:xfrm>
            <a:off x="223837" y="5167312"/>
            <a:ext cx="1681162"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941" name="Google Shape;941;p101"/>
          <p:cNvCxnSpPr/>
          <p:nvPr/>
        </p:nvCxnSpPr>
        <p:spPr>
          <a:xfrm flipH="1" rot="10800000">
            <a:off x="2051050" y="4724400"/>
            <a:ext cx="3968750" cy="576262"/>
          </a:xfrm>
          <a:prstGeom prst="straightConnector1">
            <a:avLst/>
          </a:prstGeom>
          <a:noFill/>
          <a:ln cap="flat" cmpd="sng" w="9525">
            <a:solidFill>
              <a:schemeClr val="dk1"/>
            </a:solidFill>
            <a:prstDash val="solid"/>
            <a:miter lim="800000"/>
            <a:headEnd len="sm" w="sm" type="none"/>
            <a:tailEnd len="med" w="med" type="triangle"/>
          </a:ln>
        </p:spPr>
      </p:cxnSp>
      <p:sp>
        <p:nvSpPr>
          <p:cNvPr id="942" name="Google Shape;942;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08 - Banco de Dados</a:t>
            </a:r>
            <a:endParaRPr>
              <a:solidFill>
                <a:srgbClr val="000000"/>
              </a:solidFill>
            </a:endParaRPr>
          </a:p>
        </p:txBody>
      </p:sp>
      <p:sp>
        <p:nvSpPr>
          <p:cNvPr id="943" name="Google Shape;943;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p102"/>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Objetivo</a:t>
            </a:r>
            <a:endParaRPr/>
          </a:p>
        </p:txBody>
      </p:sp>
      <p:sp>
        <p:nvSpPr>
          <p:cNvPr id="949" name="Google Shape;949;p10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50" name="Google Shape;950;p10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51" name="Google Shape;951;p102"/>
          <p:cNvSpPr txBox="1"/>
          <p:nvPr/>
        </p:nvSpPr>
        <p:spPr>
          <a:xfrm>
            <a:off x="844062" y="1648454"/>
            <a:ext cx="7842737" cy="308259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Conceitos Básicos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Banco de Dados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Banco de Dados – Vantagens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S.G.B.D.  (Sistema Gerenciador de Banco de Dados)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Representação Física do SGBD</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SQL -  Structured Query Language,  ou  Linguagem de Consulta Estruturada</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SGBD – Regras</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Administradores de Banco de Dados (DBA)</a:t>
            </a:r>
            <a:endParaRPr/>
          </a:p>
          <a:p>
            <a:pPr indent="-285750" lvl="0" marL="285750" marR="0" rtl="0" algn="l">
              <a:lnSpc>
                <a:spcPct val="150000"/>
              </a:lnSpc>
              <a:spcBef>
                <a:spcPts val="0"/>
              </a:spcBef>
              <a:spcAft>
                <a:spcPts val="0"/>
              </a:spcAft>
              <a:buClr>
                <a:srgbClr val="000000"/>
              </a:buClr>
              <a:buSzPts val="1600"/>
              <a:buFont typeface="Arial"/>
              <a:buChar char="•"/>
            </a:pPr>
            <a:r>
              <a:rPr b="0" i="0" lang="pt-BR" sz="1600" u="none" cap="none" strike="noStrike">
                <a:solidFill>
                  <a:srgbClr val="000000"/>
                </a:solidFill>
                <a:latin typeface="Arial"/>
                <a:ea typeface="Arial"/>
                <a:cs typeface="Arial"/>
                <a:sym typeface="Arial"/>
              </a:rPr>
              <a:t>Questionário</a:t>
            </a:r>
            <a:endParaRPr/>
          </a:p>
        </p:txBody>
      </p:sp>
      <p:sp>
        <p:nvSpPr>
          <p:cNvPr id="952" name="Google Shape;952;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pt-BR" sz="1200" u="none" cap="none" strike="noStrike">
                <a:solidFill>
                  <a:srgbClr val="000000"/>
                </a:solidFill>
                <a:latin typeface="Arial"/>
                <a:ea typeface="Arial"/>
                <a:cs typeface="Arial"/>
                <a:sym typeface="Arial"/>
              </a:rPr>
              <a:t>Aula 08 - Banco de Dados</a:t>
            </a:r>
            <a:endParaRPr b="0" i="0" sz="1200" u="none" cap="none" strike="noStrike">
              <a:solidFill>
                <a:srgbClr val="000000"/>
              </a:solidFill>
              <a:latin typeface="Arial"/>
              <a:ea typeface="Arial"/>
              <a:cs typeface="Arial"/>
              <a:sym typeface="Arial"/>
            </a:endParaRPr>
          </a:p>
        </p:txBody>
      </p:sp>
      <p:sp>
        <p:nvSpPr>
          <p:cNvPr id="953" name="Google Shape;953;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pt-BR" sz="2800"/>
              <a:t>Dados </a:t>
            </a:r>
            <a:endParaRPr sz="2800"/>
          </a:p>
        </p:txBody>
      </p:sp>
      <p:sp>
        <p:nvSpPr>
          <p:cNvPr id="485" name="Google Shape;485;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486" name="Google Shape;486;p58"/>
          <p:cNvSpPr txBox="1"/>
          <p:nvPr/>
        </p:nvSpPr>
        <p:spPr>
          <a:xfrm>
            <a:off x="457200" y="1981200"/>
            <a:ext cx="8229600"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3200"/>
              <a:buFont typeface="Arial"/>
              <a:buNone/>
            </a:pPr>
            <a:r>
              <a:rPr b="0" i="0" lang="pt-BR" sz="3200" u="none" cap="none" strike="noStrike">
                <a:solidFill>
                  <a:srgbClr val="000000"/>
                </a:solidFill>
                <a:latin typeface="Arial"/>
                <a:ea typeface="Arial"/>
                <a:cs typeface="Arial"/>
                <a:sym typeface="Arial"/>
              </a:rPr>
              <a:t>Dados incluem os </a:t>
            </a:r>
            <a:r>
              <a:rPr b="1" i="0" lang="pt-BR" sz="3200" u="none" cap="none" strike="noStrike">
                <a:solidFill>
                  <a:srgbClr val="000000"/>
                </a:solidFill>
                <a:latin typeface="Arial"/>
                <a:ea typeface="Arial"/>
                <a:cs typeface="Arial"/>
                <a:sym typeface="Arial"/>
              </a:rPr>
              <a:t>itens</a:t>
            </a:r>
            <a:r>
              <a:rPr b="0" i="0" lang="pt-BR" sz="3200" u="none" cap="none" strike="noStrike">
                <a:solidFill>
                  <a:srgbClr val="000000"/>
                </a:solidFill>
                <a:latin typeface="Arial"/>
                <a:ea typeface="Arial"/>
                <a:cs typeface="Arial"/>
                <a:sym typeface="Arial"/>
              </a:rPr>
              <a:t> que representam fatos, textos, gráficos, imagens estáticas, sons, segmentos de vídeo analógicos ou digitais etc. </a:t>
            </a:r>
            <a:endParaRPr/>
          </a:p>
          <a:p>
            <a:pPr indent="0" lvl="0" marL="0" marR="0" rtl="0" algn="ctr">
              <a:lnSpc>
                <a:spcPct val="100000"/>
              </a:lnSpc>
              <a:spcBef>
                <a:spcPts val="640"/>
              </a:spcBef>
              <a:spcAft>
                <a:spcPts val="0"/>
              </a:spcAft>
              <a:buClr>
                <a:srgbClr val="666699"/>
              </a:buClr>
              <a:buSzPts val="2080"/>
              <a:buFont typeface="Noto Sans Symbols"/>
              <a:buNone/>
            </a:pPr>
            <a:r>
              <a:t/>
            </a:r>
            <a:endParaRPr b="1" i="0" sz="3200" u="none" cap="none" strike="noStrike">
              <a:solidFill>
                <a:srgbClr val="000000"/>
              </a:solidFill>
              <a:latin typeface="Arial"/>
              <a:ea typeface="Arial"/>
              <a:cs typeface="Arial"/>
              <a:sym typeface="Arial"/>
            </a:endParaRPr>
          </a:p>
        </p:txBody>
      </p:sp>
      <p:pic>
        <p:nvPicPr>
          <p:cNvPr id="487" name="Google Shape;487;p58"/>
          <p:cNvPicPr preferRelativeResize="0"/>
          <p:nvPr/>
        </p:nvPicPr>
        <p:blipFill rotWithShape="1">
          <a:blip r:embed="rId3">
            <a:alphaModFix/>
          </a:blip>
          <a:srcRect b="0" l="0" r="0" t="0"/>
          <a:stretch/>
        </p:blipFill>
        <p:spPr>
          <a:xfrm>
            <a:off x="4541838" y="3644900"/>
            <a:ext cx="3524250" cy="2276475"/>
          </a:xfrm>
          <a:prstGeom prst="rect">
            <a:avLst/>
          </a:prstGeom>
          <a:noFill/>
          <a:ln>
            <a:noFill/>
          </a:ln>
        </p:spPr>
      </p:pic>
      <p:pic>
        <p:nvPicPr>
          <p:cNvPr id="488" name="Google Shape;488;p58"/>
          <p:cNvPicPr preferRelativeResize="0"/>
          <p:nvPr/>
        </p:nvPicPr>
        <p:blipFill rotWithShape="1">
          <a:blip r:embed="rId4">
            <a:alphaModFix/>
          </a:blip>
          <a:srcRect b="0" l="0" r="0" t="0"/>
          <a:stretch/>
        </p:blipFill>
        <p:spPr>
          <a:xfrm>
            <a:off x="7246938" y="669925"/>
            <a:ext cx="1439862" cy="495300"/>
          </a:xfrm>
          <a:prstGeom prst="rect">
            <a:avLst/>
          </a:prstGeom>
          <a:noFill/>
          <a:ln>
            <a:noFill/>
          </a:ln>
        </p:spPr>
      </p:pic>
      <p:sp>
        <p:nvSpPr>
          <p:cNvPr id="489" name="Google Shape;489;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495" name="Google Shape;495;p59"/>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Informação</a:t>
            </a:r>
            <a:endParaRPr b="0" i="0" sz="2800" u="none" cap="none" strike="noStrike">
              <a:solidFill>
                <a:schemeClr val="dk1"/>
              </a:solidFill>
              <a:latin typeface="Arial"/>
              <a:ea typeface="Arial"/>
              <a:cs typeface="Arial"/>
              <a:sym typeface="Arial"/>
            </a:endParaRPr>
          </a:p>
        </p:txBody>
      </p:sp>
      <p:sp>
        <p:nvSpPr>
          <p:cNvPr id="496" name="Google Shape;496;p59"/>
          <p:cNvSpPr txBox="1"/>
          <p:nvPr/>
        </p:nvSpPr>
        <p:spPr>
          <a:xfrm>
            <a:off x="3336925" y="1412875"/>
            <a:ext cx="5372100"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Arial"/>
                <a:ea typeface="Arial"/>
                <a:cs typeface="Arial"/>
                <a:sym typeface="Arial"/>
              </a:rPr>
              <a:t>O processo de transformação envolve a aplicação de procedimentos, que incluem formatação, tradução, fusão, impressão e assim por diante. </a:t>
            </a:r>
            <a:endParaRPr/>
          </a:p>
          <a:p>
            <a:pPr indent="0" lvl="0" marL="0" marR="0" rtl="0" algn="just">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Arial"/>
              <a:buNone/>
            </a:pPr>
            <a:r>
              <a:rPr b="0" i="0" lang="pt-BR" sz="2400" u="none" cap="none" strike="noStrike">
                <a:solidFill>
                  <a:srgbClr val="000000"/>
                </a:solidFill>
                <a:latin typeface="Arial"/>
                <a:ea typeface="Arial"/>
                <a:cs typeface="Arial"/>
                <a:sym typeface="Arial"/>
              </a:rPr>
              <a:t>A maior parte deste processo pode ser executada automaticamente</a:t>
            </a:r>
            <a:endParaRPr b="1" i="0" sz="2400" u="none" cap="none" strike="noStrike">
              <a:solidFill>
                <a:srgbClr val="000000"/>
              </a:solidFill>
              <a:latin typeface="Arial"/>
              <a:ea typeface="Arial"/>
              <a:cs typeface="Arial"/>
              <a:sym typeface="Arial"/>
            </a:endParaRPr>
          </a:p>
        </p:txBody>
      </p:sp>
      <p:pic>
        <p:nvPicPr>
          <p:cNvPr id="497" name="Google Shape;497;p59"/>
          <p:cNvPicPr preferRelativeResize="0"/>
          <p:nvPr/>
        </p:nvPicPr>
        <p:blipFill rotWithShape="1">
          <a:blip r:embed="rId3">
            <a:alphaModFix/>
          </a:blip>
          <a:srcRect b="0" l="0" r="0" t="0"/>
          <a:stretch/>
        </p:blipFill>
        <p:spPr>
          <a:xfrm>
            <a:off x="642938" y="2000250"/>
            <a:ext cx="2000250" cy="3700463"/>
          </a:xfrm>
          <a:prstGeom prst="rect">
            <a:avLst/>
          </a:prstGeom>
          <a:noFill/>
          <a:ln>
            <a:noFill/>
          </a:ln>
        </p:spPr>
      </p:pic>
      <p:sp>
        <p:nvSpPr>
          <p:cNvPr id="498" name="Google Shape;498;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499" name="Google Shape;499;p59"/>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05" name="Google Shape;505;p60"/>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Conhecimento</a:t>
            </a:r>
            <a:endParaRPr b="0" i="0" sz="2800" u="none" cap="none" strike="noStrike">
              <a:solidFill>
                <a:schemeClr val="dk1"/>
              </a:solidFill>
              <a:latin typeface="Arial"/>
              <a:ea typeface="Arial"/>
              <a:cs typeface="Arial"/>
              <a:sym typeface="Arial"/>
            </a:endParaRPr>
          </a:p>
        </p:txBody>
      </p:sp>
      <p:sp>
        <p:nvSpPr>
          <p:cNvPr id="506" name="Google Shape;506;p60"/>
          <p:cNvSpPr txBox="1"/>
          <p:nvPr/>
        </p:nvSpPr>
        <p:spPr>
          <a:xfrm>
            <a:off x="3995738" y="1484313"/>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Noto Sans Symbols"/>
              <a:buNone/>
            </a:pPr>
            <a:r>
              <a:rPr b="0" i="0" lang="pt-BR" sz="2400" u="none" cap="none" strike="noStrike">
                <a:solidFill>
                  <a:srgbClr val="000000"/>
                </a:solidFill>
                <a:latin typeface="Arial"/>
                <a:ea typeface="Arial"/>
                <a:cs typeface="Arial"/>
                <a:sym typeface="Arial"/>
              </a:rPr>
              <a:t>É obtido pela </a:t>
            </a:r>
            <a:r>
              <a:rPr b="1" i="0" lang="pt-BR" sz="2400" u="none" cap="none" strike="noStrike">
                <a:solidFill>
                  <a:srgbClr val="000000"/>
                </a:solidFill>
                <a:latin typeface="Arial"/>
                <a:ea typeface="Arial"/>
                <a:cs typeface="Arial"/>
                <a:sym typeface="Arial"/>
              </a:rPr>
              <a:t>interpretação</a:t>
            </a:r>
            <a:r>
              <a:rPr b="0" i="0" lang="pt-BR" sz="2400" u="none" cap="none" strike="noStrike">
                <a:solidFill>
                  <a:srgbClr val="000000"/>
                </a:solidFill>
                <a:latin typeface="Arial"/>
                <a:ea typeface="Arial"/>
                <a:cs typeface="Arial"/>
                <a:sym typeface="Arial"/>
              </a:rPr>
              <a:t> e integração de vários dados e informações. </a:t>
            </a:r>
            <a:endParaRPr/>
          </a:p>
          <a:p>
            <a:pPr indent="0" lvl="0" marL="0" marR="0" rtl="0" algn="just">
              <a:lnSpc>
                <a:spcPct val="150000"/>
              </a:lnSpc>
              <a:spcBef>
                <a:spcPts val="0"/>
              </a:spcBef>
              <a:spcAft>
                <a:spcPts val="0"/>
              </a:spcAft>
              <a:buClr>
                <a:schemeClr val="dk1"/>
              </a:buClr>
              <a:buSzPts val="2400"/>
              <a:buFont typeface="Noto Sans Symbols"/>
              <a:buNone/>
            </a:pPr>
            <a:r>
              <a:t/>
            </a:r>
            <a:endParaRPr b="0" i="0" sz="2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Noto Sans Symbols"/>
              <a:buNone/>
            </a:pPr>
            <a:r>
              <a:rPr b="0" i="0" lang="pt-BR" sz="2400" u="none" cap="none" strike="noStrike">
                <a:solidFill>
                  <a:srgbClr val="000000"/>
                </a:solidFill>
                <a:latin typeface="Arial"/>
                <a:ea typeface="Arial"/>
                <a:cs typeface="Arial"/>
                <a:sym typeface="Arial"/>
              </a:rPr>
              <a:t>O </a:t>
            </a:r>
            <a:r>
              <a:rPr b="1" i="0" lang="pt-BR" sz="2400" u="none" cap="none" strike="noStrike">
                <a:solidFill>
                  <a:srgbClr val="000000"/>
                </a:solidFill>
                <a:latin typeface="Arial"/>
                <a:ea typeface="Arial"/>
                <a:cs typeface="Arial"/>
                <a:sym typeface="Arial"/>
              </a:rPr>
              <a:t>processo de transformação </a:t>
            </a:r>
            <a:r>
              <a:rPr b="0" i="0" lang="pt-BR" sz="2400" u="none" cap="none" strike="noStrike">
                <a:solidFill>
                  <a:srgbClr val="000000"/>
                </a:solidFill>
                <a:latin typeface="Arial"/>
                <a:ea typeface="Arial"/>
                <a:cs typeface="Arial"/>
                <a:sym typeface="Arial"/>
              </a:rPr>
              <a:t>é realizado por meio de </a:t>
            </a:r>
            <a:r>
              <a:rPr b="1" i="0" lang="pt-BR" sz="2400" u="none" cap="none" strike="noStrike">
                <a:solidFill>
                  <a:srgbClr val="000000"/>
                </a:solidFill>
                <a:latin typeface="Arial"/>
                <a:ea typeface="Arial"/>
                <a:cs typeface="Arial"/>
                <a:sym typeface="Arial"/>
              </a:rPr>
              <a:t>avaliação de dados e informações</a:t>
            </a:r>
            <a:r>
              <a:rPr b="0" i="0" lang="pt-BR"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pic>
        <p:nvPicPr>
          <p:cNvPr id="507" name="Google Shape;507;p60"/>
          <p:cNvPicPr preferRelativeResize="0"/>
          <p:nvPr/>
        </p:nvPicPr>
        <p:blipFill rotWithShape="1">
          <a:blip r:embed="rId3">
            <a:alphaModFix/>
          </a:blip>
          <a:srcRect b="0" l="0" r="0" t="0"/>
          <a:stretch/>
        </p:blipFill>
        <p:spPr>
          <a:xfrm>
            <a:off x="214313" y="2071688"/>
            <a:ext cx="3676650" cy="2143125"/>
          </a:xfrm>
          <a:prstGeom prst="rect">
            <a:avLst/>
          </a:prstGeom>
          <a:noFill/>
          <a:ln>
            <a:noFill/>
          </a:ln>
        </p:spPr>
      </p:pic>
      <p:pic>
        <p:nvPicPr>
          <p:cNvPr id="508" name="Google Shape;508;p60"/>
          <p:cNvPicPr preferRelativeResize="0"/>
          <p:nvPr/>
        </p:nvPicPr>
        <p:blipFill rotWithShape="1">
          <a:blip r:embed="rId4">
            <a:alphaModFix/>
          </a:blip>
          <a:srcRect b="0" l="0" r="0" t="0"/>
          <a:stretch/>
        </p:blipFill>
        <p:spPr>
          <a:xfrm>
            <a:off x="7267575" y="508000"/>
            <a:ext cx="1439863" cy="495300"/>
          </a:xfrm>
          <a:prstGeom prst="rect">
            <a:avLst/>
          </a:prstGeom>
          <a:noFill/>
          <a:ln>
            <a:noFill/>
          </a:ln>
        </p:spPr>
      </p:pic>
      <p:sp>
        <p:nvSpPr>
          <p:cNvPr id="509" name="Google Shape;509;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15" name="Google Shape;515;p61"/>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Inteligência</a:t>
            </a:r>
            <a:endParaRPr b="0" i="0" sz="2800" u="none" cap="none" strike="noStrike">
              <a:solidFill>
                <a:schemeClr val="dk1"/>
              </a:solidFill>
              <a:latin typeface="Arial"/>
              <a:ea typeface="Arial"/>
              <a:cs typeface="Arial"/>
              <a:sym typeface="Arial"/>
            </a:endParaRPr>
          </a:p>
        </p:txBody>
      </p:sp>
      <p:sp>
        <p:nvSpPr>
          <p:cNvPr id="516" name="Google Shape;516;p61"/>
          <p:cNvSpPr txBox="1"/>
          <p:nvPr/>
        </p:nvSpPr>
        <p:spPr>
          <a:xfrm>
            <a:off x="3995738" y="1484313"/>
            <a:ext cx="4757737"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rgbClr val="000000"/>
              </a:buClr>
              <a:buSzPts val="2000"/>
              <a:buFont typeface="Noto Sans Symbols"/>
              <a:buChar char="📫"/>
            </a:pPr>
            <a:r>
              <a:rPr b="0" i="0" lang="pt-BR" sz="2000" u="none" cap="none" strike="noStrike">
                <a:solidFill>
                  <a:srgbClr val="000000"/>
                </a:solidFill>
                <a:latin typeface="Arial"/>
                <a:ea typeface="Arial"/>
                <a:cs typeface="Arial"/>
                <a:sym typeface="Arial"/>
              </a:rPr>
              <a:t> Busca identificar tendências do mercado, desenvolver </a:t>
            </a:r>
            <a:r>
              <a:rPr b="1" i="0" lang="pt-BR" sz="2000" u="none" cap="none" strike="noStrike">
                <a:solidFill>
                  <a:srgbClr val="000000"/>
                </a:solidFill>
                <a:latin typeface="Arial"/>
                <a:ea typeface="Arial"/>
                <a:cs typeface="Arial"/>
                <a:sym typeface="Arial"/>
              </a:rPr>
              <a:t>análises estratégicas</a:t>
            </a:r>
            <a:r>
              <a:rPr b="0" i="0" lang="pt-BR" sz="2000" u="none" cap="none" strike="noStrike">
                <a:solidFill>
                  <a:srgbClr val="000000"/>
                </a:solidFill>
                <a:latin typeface="Arial"/>
                <a:ea typeface="Arial"/>
                <a:cs typeface="Arial"/>
                <a:sym typeface="Arial"/>
              </a:rPr>
              <a:t>, descobrir oportunidades e </a:t>
            </a:r>
            <a:r>
              <a:rPr b="1" i="0" lang="pt-BR" sz="2000" u="none" cap="none" strike="noStrike">
                <a:solidFill>
                  <a:srgbClr val="000000"/>
                </a:solidFill>
                <a:latin typeface="Arial"/>
                <a:ea typeface="Arial"/>
                <a:cs typeface="Arial"/>
                <a:sym typeface="Arial"/>
              </a:rPr>
              <a:t>mapear riscos </a:t>
            </a:r>
            <a:r>
              <a:rPr b="0" i="0" lang="pt-BR" sz="2000" u="none" cap="none" strike="noStrike">
                <a:solidFill>
                  <a:srgbClr val="000000"/>
                </a:solidFill>
                <a:latin typeface="Arial"/>
                <a:ea typeface="Arial"/>
                <a:cs typeface="Arial"/>
                <a:sym typeface="Arial"/>
              </a:rPr>
              <a:t>através de metodologias científicas.</a:t>
            </a:r>
            <a:endParaRPr/>
          </a:p>
          <a:p>
            <a:pPr indent="0" lvl="0" marL="0" marR="0" rtl="0" algn="just">
              <a:lnSpc>
                <a:spcPct val="15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 A Inteligência é o processo contínuo de </a:t>
            </a:r>
            <a:r>
              <a:rPr b="1" i="0" lang="pt-BR" sz="2000" u="none" cap="none" strike="noStrike">
                <a:solidFill>
                  <a:srgbClr val="000000"/>
                </a:solidFill>
                <a:latin typeface="Arial"/>
                <a:ea typeface="Arial"/>
                <a:cs typeface="Arial"/>
                <a:sym typeface="Arial"/>
              </a:rPr>
              <a:t>monitoramento</a:t>
            </a:r>
            <a:r>
              <a:rPr b="0" i="0" lang="pt-BR" sz="2000" u="none" cap="none" strike="noStrike">
                <a:solidFill>
                  <a:srgbClr val="000000"/>
                </a:solidFill>
                <a:latin typeface="Arial"/>
                <a:ea typeface="Arial"/>
                <a:cs typeface="Arial"/>
                <a:sym typeface="Arial"/>
              </a:rPr>
              <a:t> e </a:t>
            </a:r>
            <a:r>
              <a:rPr b="1" i="0" lang="pt-BR" sz="2000" u="none" cap="none" strike="noStrike">
                <a:solidFill>
                  <a:srgbClr val="000000"/>
                </a:solidFill>
                <a:latin typeface="Arial"/>
                <a:ea typeface="Arial"/>
                <a:cs typeface="Arial"/>
                <a:sym typeface="Arial"/>
              </a:rPr>
              <a:t>análise estratégica </a:t>
            </a:r>
            <a:r>
              <a:rPr b="0" i="0" lang="pt-BR" sz="2000" u="none" cap="none" strike="noStrike">
                <a:solidFill>
                  <a:srgbClr val="000000"/>
                </a:solidFill>
                <a:latin typeface="Arial"/>
                <a:ea typeface="Arial"/>
                <a:cs typeface="Arial"/>
                <a:sym typeface="Arial"/>
              </a:rPr>
              <a:t>dos cenários e conjunturas mercadológicas em que determinada empresa está inserida.</a:t>
            </a:r>
            <a:endParaRPr/>
          </a:p>
        </p:txBody>
      </p:sp>
      <p:pic>
        <p:nvPicPr>
          <p:cNvPr id="517" name="Google Shape;517;p61"/>
          <p:cNvPicPr preferRelativeResize="0"/>
          <p:nvPr/>
        </p:nvPicPr>
        <p:blipFill rotWithShape="1">
          <a:blip r:embed="rId3">
            <a:alphaModFix/>
          </a:blip>
          <a:srcRect b="0" l="0" r="0" t="0"/>
          <a:stretch/>
        </p:blipFill>
        <p:spPr>
          <a:xfrm>
            <a:off x="539750" y="1844675"/>
            <a:ext cx="2836863" cy="3887788"/>
          </a:xfrm>
          <a:prstGeom prst="rect">
            <a:avLst/>
          </a:prstGeom>
          <a:noFill/>
          <a:ln>
            <a:noFill/>
          </a:ln>
        </p:spPr>
      </p:pic>
      <p:pic>
        <p:nvPicPr>
          <p:cNvPr id="518" name="Google Shape;518;p61"/>
          <p:cNvPicPr preferRelativeResize="0"/>
          <p:nvPr/>
        </p:nvPicPr>
        <p:blipFill rotWithShape="1">
          <a:blip r:embed="rId4">
            <a:alphaModFix/>
          </a:blip>
          <a:srcRect b="0" l="0" r="0" t="0"/>
          <a:stretch/>
        </p:blipFill>
        <p:spPr>
          <a:xfrm>
            <a:off x="7285038" y="531813"/>
            <a:ext cx="1439862" cy="495300"/>
          </a:xfrm>
          <a:prstGeom prst="rect">
            <a:avLst/>
          </a:prstGeom>
          <a:noFill/>
          <a:ln>
            <a:noFill/>
          </a:ln>
        </p:spPr>
      </p:pic>
      <p:sp>
        <p:nvSpPr>
          <p:cNvPr id="519" name="Google Shape;519;p61"/>
          <p:cNvSpPr txBox="1"/>
          <p:nvPr>
            <p:ph idx="11" type="ftr"/>
          </p:nvPr>
        </p:nvSpPr>
        <p:spPr>
          <a:xfrm>
            <a:off x="179388" y="61658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525" name="Google Shape;525;p62"/>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pt-BR" sz="2800" u="none" cap="none" strike="noStrike">
                <a:solidFill>
                  <a:schemeClr val="dk1"/>
                </a:solidFill>
                <a:latin typeface="Arial"/>
                <a:ea typeface="Arial"/>
                <a:cs typeface="Arial"/>
                <a:sym typeface="Arial"/>
              </a:rPr>
              <a:t>Dados Operacionais -  Dados Persistentes</a:t>
            </a:r>
            <a:endParaRPr b="0" i="0" sz="2800" u="none" cap="none" strike="noStrike">
              <a:solidFill>
                <a:schemeClr val="dk1"/>
              </a:solidFill>
              <a:latin typeface="Arial"/>
              <a:ea typeface="Arial"/>
              <a:cs typeface="Arial"/>
              <a:sym typeface="Arial"/>
            </a:endParaRPr>
          </a:p>
        </p:txBody>
      </p:sp>
      <p:sp>
        <p:nvSpPr>
          <p:cNvPr id="526" name="Google Shape;526;p62"/>
          <p:cNvSpPr txBox="1"/>
          <p:nvPr/>
        </p:nvSpPr>
        <p:spPr>
          <a:xfrm>
            <a:off x="3929063" y="1981200"/>
            <a:ext cx="4757737" cy="947738"/>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Qualquer empresa tem necessariamente de manter uma quantidade de dados sobre suas </a:t>
            </a:r>
            <a:r>
              <a:rPr b="1" i="0" lang="pt-BR" sz="2000" u="none" cap="none" strike="noStrike">
                <a:solidFill>
                  <a:srgbClr val="000000"/>
                </a:solidFill>
                <a:latin typeface="Arial"/>
                <a:ea typeface="Arial"/>
                <a:cs typeface="Arial"/>
                <a:sym typeface="Arial"/>
              </a:rPr>
              <a:t>operações</a:t>
            </a:r>
            <a:r>
              <a:rPr b="0" i="0" lang="pt-BR" sz="2000" u="none" cap="none" strike="noStrike">
                <a:solidFill>
                  <a:srgbClr val="000000"/>
                </a:solidFill>
                <a:latin typeface="Arial"/>
                <a:ea typeface="Arial"/>
                <a:cs typeface="Arial"/>
                <a:sym typeface="Arial"/>
              </a:rPr>
              <a:t>.</a:t>
            </a:r>
            <a:endParaRPr/>
          </a:p>
          <a:p>
            <a:pPr indent="0" lvl="0" marL="0" marR="0" rtl="0" algn="just">
              <a:lnSpc>
                <a:spcPct val="15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São os dados em um banco de dados com </a:t>
            </a:r>
            <a:r>
              <a:rPr b="1" i="0" lang="pt-BR" sz="2000" u="none" cap="none" strike="noStrike">
                <a:solidFill>
                  <a:srgbClr val="000000"/>
                </a:solidFill>
                <a:latin typeface="Arial"/>
                <a:ea typeface="Arial"/>
                <a:cs typeface="Arial"/>
                <a:sym typeface="Arial"/>
              </a:rPr>
              <a:t>persistentes</a:t>
            </a:r>
            <a:r>
              <a:rPr b="0" i="0" lang="pt-BR" sz="2000" u="none" cap="none" strike="noStrike">
                <a:solidFill>
                  <a:srgbClr val="000000"/>
                </a:solidFill>
                <a:latin typeface="Arial"/>
                <a:ea typeface="Arial"/>
                <a:cs typeface="Arial"/>
                <a:sym typeface="Arial"/>
              </a:rPr>
              <a:t> (por persistir muito tempo no banco de dados).</a:t>
            </a:r>
            <a:endParaRPr/>
          </a:p>
          <a:p>
            <a:pPr indent="0" lvl="0" marL="0" marR="0" rtl="0" algn="just">
              <a:lnSpc>
                <a:spcPct val="150000"/>
              </a:lnSpc>
              <a:spcBef>
                <a:spcPts val="0"/>
              </a:spcBef>
              <a:spcAft>
                <a:spcPts val="0"/>
              </a:spcAft>
              <a:buClr>
                <a:srgbClr val="000000"/>
              </a:buClr>
              <a:buSzPts val="2000"/>
              <a:buFont typeface="Noto Sans Symbols"/>
              <a:buNone/>
            </a:pPr>
            <a:r>
              <a:rPr b="0" i="0" lang="pt-BR" sz="2000" u="none" cap="none" strike="noStrike">
                <a:solidFill>
                  <a:srgbClr val="000000"/>
                </a:solidFill>
                <a:latin typeface="Arial"/>
                <a:ea typeface="Arial"/>
                <a:cs typeface="Arial"/>
                <a:sym typeface="Arial"/>
              </a:rPr>
              <a:t>Dados sobre produtos, contabilidade, paciente e estudante.</a:t>
            </a:r>
            <a:endParaRPr/>
          </a:p>
        </p:txBody>
      </p:sp>
      <p:pic>
        <p:nvPicPr>
          <p:cNvPr id="527" name="Google Shape;527;p62"/>
          <p:cNvPicPr preferRelativeResize="0"/>
          <p:nvPr/>
        </p:nvPicPr>
        <p:blipFill rotWithShape="1">
          <a:blip r:embed="rId3">
            <a:alphaModFix/>
          </a:blip>
          <a:srcRect b="0" l="0" r="0" t="0"/>
          <a:stretch/>
        </p:blipFill>
        <p:spPr>
          <a:xfrm>
            <a:off x="179388" y="2276475"/>
            <a:ext cx="3578225" cy="1901825"/>
          </a:xfrm>
          <a:prstGeom prst="rect">
            <a:avLst/>
          </a:prstGeom>
          <a:noFill/>
          <a:ln>
            <a:noFill/>
          </a:ln>
        </p:spPr>
      </p:pic>
      <p:sp>
        <p:nvSpPr>
          <p:cNvPr id="528" name="Google Shape;528;p62"/>
          <p:cNvSpPr txBox="1"/>
          <p:nvPr>
            <p:ph idx="11" type="ftr"/>
          </p:nvPr>
        </p:nvSpPr>
        <p:spPr>
          <a:xfrm>
            <a:off x="395288" y="61658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pt-BR" sz="1200" u="none" cap="none" strike="noStrike">
                <a:solidFill>
                  <a:srgbClr val="000000"/>
                </a:solidFill>
                <a:latin typeface="Arial"/>
                <a:ea typeface="Arial"/>
                <a:cs typeface="Arial"/>
                <a:sym typeface="Arial"/>
              </a:rPr>
              <a:t>Aula 08 - Banco de Dados</a:t>
            </a:r>
            <a:endParaRPr/>
          </a:p>
        </p:txBody>
      </p:sp>
      <p:pic>
        <p:nvPicPr>
          <p:cNvPr id="529" name="Google Shape;529;p62"/>
          <p:cNvPicPr preferRelativeResize="0"/>
          <p:nvPr/>
        </p:nvPicPr>
        <p:blipFill rotWithShape="1">
          <a:blip r:embed="rId4">
            <a:alphaModFix/>
          </a:blip>
          <a:srcRect b="0" l="0" r="0" t="0"/>
          <a:stretch/>
        </p:blipFill>
        <p:spPr>
          <a:xfrm>
            <a:off x="7235825" y="508000"/>
            <a:ext cx="1439863" cy="495300"/>
          </a:xfrm>
          <a:prstGeom prst="rect">
            <a:avLst/>
          </a:prstGeom>
          <a:noFill/>
          <a:ln>
            <a:noFill/>
          </a:ln>
        </p:spPr>
      </p:pic>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